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8" r:id="rId3"/>
    <p:sldId id="261" r:id="rId4"/>
    <p:sldId id="257" r:id="rId5"/>
    <p:sldId id="263" r:id="rId6"/>
    <p:sldId id="260"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6" r:id="rId22"/>
    <p:sldId id="283" r:id="rId23"/>
    <p:sldId id="286" r:id="rId24"/>
    <p:sldId id="287" r:id="rId25"/>
    <p:sldId id="288" r:id="rId26"/>
    <p:sldId id="289" r:id="rId27"/>
    <p:sldId id="290" r:id="rId28"/>
    <p:sldId id="291" r:id="rId29"/>
    <p:sldId id="293" r:id="rId30"/>
    <p:sldId id="292" r:id="rId31"/>
    <p:sldId id="294" r:id="rId32"/>
    <p:sldId id="284" r:id="rId33"/>
    <p:sldId id="282" r:id="rId34"/>
    <p:sldId id="296" r:id="rId35"/>
    <p:sldId id="295" r:id="rId36"/>
    <p:sldId id="285" r:id="rId37"/>
    <p:sldId id="279" r:id="rId38"/>
    <p:sldId id="280" r:id="rId39"/>
    <p:sldId id="281" r:id="rId40"/>
    <p:sldId id="278" r:id="rId41"/>
    <p:sldId id="297" r:id="rId42"/>
    <p:sldId id="298" r:id="rId43"/>
    <p:sldId id="299" r:id="rId44"/>
    <p:sldId id="300" r:id="rId45"/>
    <p:sldId id="302" r:id="rId46"/>
    <p:sldId id="303" r:id="rId47"/>
    <p:sldId id="304" r:id="rId48"/>
    <p:sldId id="305" r:id="rId49"/>
    <p:sldId id="306" r:id="rId50"/>
    <p:sldId id="307" r:id="rId51"/>
    <p:sldId id="308" r:id="rId52"/>
    <p:sldId id="309" r:id="rId53"/>
    <p:sldId id="311" r:id="rId54"/>
    <p:sldId id="312" r:id="rId55"/>
    <p:sldId id="310" r:id="rId56"/>
    <p:sldId id="314" r:id="rId57"/>
    <p:sldId id="301"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60"/>
  </p:normalViewPr>
  <p:slideViewPr>
    <p:cSldViewPr snapToGrid="0">
      <p:cViewPr>
        <p:scale>
          <a:sx n="66" d="100"/>
          <a:sy n="66" d="100"/>
        </p:scale>
        <p:origin x="2628" y="10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F37905E-FC8F-46F9-B774-092F839A86C8}" type="datetimeFigureOut">
              <a:rPr lang="zh-CN" altLang="en-US" smtClean="0"/>
              <a:t>2020/4/19</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C3266C83-AA95-42BA-8CB6-D100A62C44A3}"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812903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243379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414475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1617744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266C83-AA95-42BA-8CB6-D100A62C44A3}"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8523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77843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248058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113088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335529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1646016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F37905E-FC8F-46F9-B774-092F839A86C8}" type="datetimeFigureOut">
              <a:rPr lang="zh-CN" altLang="en-US" smtClean="0"/>
              <a:t>2020/4/19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1188521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F37905E-FC8F-46F9-B774-092F839A86C8}" type="datetimeFigureOut">
              <a:rPr lang="zh-CN" altLang="en-US" smtClean="0"/>
              <a:t>2020/4/19</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C3266C83-AA95-42BA-8CB6-D100A62C44A3}" type="slidenum">
              <a:rPr lang="zh-CN" altLang="en-US" smtClean="0"/>
              <a:t>‹#›</a:t>
            </a:fld>
            <a:endParaRPr lang="zh-CN" altLang="en-US"/>
          </a:p>
        </p:txBody>
      </p:sp>
    </p:spTree>
    <p:extLst>
      <p:ext uri="{BB962C8B-B14F-4D97-AF65-F5344CB8AC3E}">
        <p14:creationId xmlns:p14="http://schemas.microsoft.com/office/powerpoint/2010/main" val="46594623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link.jianshu.com/?t=https%3A%2F%2Farxiv.org%2Fpdf%2F1408.5882.pdf"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HqWei/Sentiment-Analysis" TargetMode="External"/><Relationship Id="rId2" Type="http://schemas.openxmlformats.org/officeDocument/2006/relationships/hyperlink" Target="https://www.jianshu.com/p/15411de409f1?utm_campaign=maleskine&amp;utm_content=note&amp;utm_medium=seo_notes&amp;utm_source=recommendation"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HqWei/Sentiment-Analysis" TargetMode="External"/><Relationship Id="rId2" Type="http://schemas.openxmlformats.org/officeDocument/2006/relationships/hyperlink" Target="https://www.jianshu.com/p/15411de409f1?utm_campaign=maleskine&amp;utm_content=note&amp;utm_medium=seo_notes&amp;utm_source=recommendation"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680895" y="1906207"/>
            <a:ext cx="11484234" cy="2246769"/>
          </a:xfrm>
          <a:prstGeom prst="rect">
            <a:avLst/>
          </a:prstGeom>
          <a:noFill/>
        </p:spPr>
        <p:txBody>
          <a:bodyPr wrap="none" rtlCol="0">
            <a:spAutoFit/>
          </a:bodyPr>
          <a:lstStyle/>
          <a:p>
            <a:r>
              <a:rPr lang="zh-CN" altLang="en-US" sz="2800" dirty="0"/>
              <a:t>本期内容：</a:t>
            </a:r>
            <a:endParaRPr lang="en-US" altLang="zh-CN" sz="2800" dirty="0"/>
          </a:p>
          <a:p>
            <a:pPr marL="342900" indent="-342900">
              <a:buAutoNum type="arabicPeriod"/>
            </a:pPr>
            <a:r>
              <a:rPr lang="zh-CN" altLang="en-US" sz="2800" dirty="0"/>
              <a:t> 基础：</a:t>
            </a:r>
            <a:r>
              <a:rPr lang="en-US" altLang="zh-CN" sz="2800" dirty="0" err="1"/>
              <a:t>wordvecs</a:t>
            </a:r>
            <a:r>
              <a:rPr lang="zh-CN" altLang="en-US" sz="2800" dirty="0"/>
              <a:t>，神经网络（重点</a:t>
            </a:r>
            <a:r>
              <a:rPr lang="en-US" altLang="zh-CN" sz="2800" dirty="0"/>
              <a:t>RNN</a:t>
            </a:r>
            <a:r>
              <a:rPr lang="zh-CN" altLang="en-US" sz="2800" dirty="0"/>
              <a:t>，</a:t>
            </a:r>
            <a:r>
              <a:rPr lang="en-US" altLang="zh-CN" sz="2800" dirty="0"/>
              <a:t>CNN</a:t>
            </a:r>
            <a:r>
              <a:rPr lang="zh-CN" altLang="en-US" sz="2800" dirty="0"/>
              <a:t>），梯度下降</a:t>
            </a:r>
            <a:r>
              <a:rPr lang="en-US" altLang="zh-CN" sz="2800" dirty="0"/>
              <a:t>/</a:t>
            </a:r>
            <a:r>
              <a:rPr lang="zh-CN" altLang="en-US" sz="2800" dirty="0"/>
              <a:t>消失，</a:t>
            </a:r>
            <a:endParaRPr lang="en-US" altLang="zh-CN" sz="2800" dirty="0"/>
          </a:p>
          <a:p>
            <a:r>
              <a:rPr lang="en-US" altLang="zh-CN" sz="2800" dirty="0"/>
              <a:t>			LSTM</a:t>
            </a:r>
            <a:r>
              <a:rPr lang="zh-CN" altLang="en-US" sz="2800" dirty="0"/>
              <a:t>温习及拓展，</a:t>
            </a:r>
            <a:r>
              <a:rPr lang="en-US" altLang="zh-CN" sz="2800" dirty="0"/>
              <a:t>attention</a:t>
            </a:r>
            <a:r>
              <a:rPr lang="zh-CN" altLang="en-US" sz="2800" dirty="0"/>
              <a:t>，</a:t>
            </a:r>
            <a:r>
              <a:rPr lang="en-US" altLang="zh-CN" sz="2800" dirty="0"/>
              <a:t>transformer</a:t>
            </a:r>
          </a:p>
          <a:p>
            <a:endParaRPr lang="en-US" altLang="zh-CN" sz="2800" dirty="0"/>
          </a:p>
          <a:p>
            <a:r>
              <a:rPr lang="en-US" altLang="zh-CN" sz="2800" dirty="0"/>
              <a:t>2. </a:t>
            </a:r>
            <a:r>
              <a:rPr lang="zh-CN" altLang="en-US" sz="2800" dirty="0"/>
              <a:t>实践：一个简单的</a:t>
            </a:r>
            <a:r>
              <a:rPr lang="en-US" altLang="zh-CN" sz="2800" dirty="0"/>
              <a:t>CNN/LSTM</a:t>
            </a:r>
            <a:r>
              <a:rPr lang="zh-CN" altLang="en-US" sz="2800" dirty="0"/>
              <a:t>情感判断模型中的具体实现和讲解</a:t>
            </a:r>
            <a:endParaRPr lang="en-US" altLang="zh-CN" sz="2800" dirty="0"/>
          </a:p>
        </p:txBody>
      </p:sp>
      <p:sp>
        <p:nvSpPr>
          <p:cNvPr id="5" name="文本框 4">
            <a:extLst>
              <a:ext uri="{FF2B5EF4-FFF2-40B4-BE49-F238E27FC236}">
                <a16:creationId xmlns:a16="http://schemas.microsoft.com/office/drawing/2014/main" id="{543CEF9A-AA2C-4E9F-9E83-DE79F80F554E}"/>
              </a:ext>
            </a:extLst>
          </p:cNvPr>
          <p:cNvSpPr txBox="1"/>
          <p:nvPr/>
        </p:nvSpPr>
        <p:spPr>
          <a:xfrm>
            <a:off x="9704772" y="5976153"/>
            <a:ext cx="2031325" cy="461665"/>
          </a:xfrm>
          <a:prstGeom prst="rect">
            <a:avLst/>
          </a:prstGeom>
          <a:noFill/>
        </p:spPr>
        <p:txBody>
          <a:bodyPr wrap="none" rtlCol="0">
            <a:spAutoFit/>
          </a:bodyPr>
          <a:lstStyle/>
          <a:p>
            <a:r>
              <a:rPr lang="zh-CN" altLang="en-US" sz="2400" dirty="0"/>
              <a:t>主讲：田展铭</a:t>
            </a:r>
            <a:endParaRPr lang="en-US" altLang="zh-CN" sz="2400" dirty="0"/>
          </a:p>
        </p:txBody>
      </p:sp>
      <p:sp>
        <p:nvSpPr>
          <p:cNvPr id="6" name="文本框 5">
            <a:extLst>
              <a:ext uri="{FF2B5EF4-FFF2-40B4-BE49-F238E27FC236}">
                <a16:creationId xmlns:a16="http://schemas.microsoft.com/office/drawing/2014/main" id="{9C48A8B9-2434-4532-AF3A-E8C18969B760}"/>
              </a:ext>
            </a:extLst>
          </p:cNvPr>
          <p:cNvSpPr txBox="1"/>
          <p:nvPr/>
        </p:nvSpPr>
        <p:spPr>
          <a:xfrm>
            <a:off x="2071500" y="532954"/>
            <a:ext cx="8048998" cy="923330"/>
          </a:xfrm>
          <a:prstGeom prst="rect">
            <a:avLst/>
          </a:prstGeom>
          <a:noFill/>
        </p:spPr>
        <p:txBody>
          <a:bodyPr wrap="none" rtlCol="0">
            <a:spAutoFit/>
          </a:bodyPr>
          <a:lstStyle/>
          <a:p>
            <a:r>
              <a:rPr lang="en-US" altLang="zh-CN" sz="5400" b="1" dirty="0"/>
              <a:t>NLP</a:t>
            </a:r>
            <a:r>
              <a:rPr lang="zh-CN" altLang="en-US" sz="5400" b="1" dirty="0"/>
              <a:t>重点入门及简单实践</a:t>
            </a:r>
            <a:endParaRPr lang="en-US" altLang="zh-CN" sz="5400" b="1" dirty="0"/>
          </a:p>
        </p:txBody>
      </p:sp>
    </p:spTree>
    <p:extLst>
      <p:ext uri="{BB962C8B-B14F-4D97-AF65-F5344CB8AC3E}">
        <p14:creationId xmlns:p14="http://schemas.microsoft.com/office/powerpoint/2010/main" val="3010982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365B0DD6-DC74-4C60-A8EE-9BCE695E0BA2}"/>
              </a:ext>
            </a:extLst>
          </p:cNvPr>
          <p:cNvSpPr>
            <a:spLocks noChangeAspect="1" noChangeArrowheads="1"/>
          </p:cNvSpPr>
          <p:nvPr/>
        </p:nvSpPr>
        <p:spPr bwMode="auto">
          <a:xfrm>
            <a:off x="5943599" y="3276599"/>
            <a:ext cx="4291263" cy="42912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F71933F8-3B2A-40B0-BAF4-6523C2C74F9C}"/>
              </a:ext>
            </a:extLst>
          </p:cNvPr>
          <p:cNvPicPr>
            <a:picLocks noChangeAspect="1"/>
          </p:cNvPicPr>
          <p:nvPr/>
        </p:nvPicPr>
        <p:blipFill>
          <a:blip r:embed="rId2"/>
          <a:stretch>
            <a:fillRect/>
          </a:stretch>
        </p:blipFill>
        <p:spPr>
          <a:xfrm>
            <a:off x="-224589" y="1"/>
            <a:ext cx="10391361" cy="6858000"/>
          </a:xfrm>
          <a:prstGeom prst="rect">
            <a:avLst/>
          </a:prstGeom>
        </p:spPr>
      </p:pic>
    </p:spTree>
    <p:extLst>
      <p:ext uri="{BB962C8B-B14F-4D97-AF65-F5344CB8AC3E}">
        <p14:creationId xmlns:p14="http://schemas.microsoft.com/office/powerpoint/2010/main" val="3633110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15B5C87-C6B9-4A30-BF45-7FBA23D1B791}"/>
              </a:ext>
            </a:extLst>
          </p:cNvPr>
          <p:cNvPicPr>
            <a:picLocks noChangeAspect="1"/>
          </p:cNvPicPr>
          <p:nvPr/>
        </p:nvPicPr>
        <p:blipFill>
          <a:blip r:embed="rId2"/>
          <a:stretch>
            <a:fillRect/>
          </a:stretch>
        </p:blipFill>
        <p:spPr>
          <a:xfrm>
            <a:off x="359192" y="650456"/>
            <a:ext cx="10557426" cy="1499186"/>
          </a:xfrm>
          <a:prstGeom prst="rect">
            <a:avLst/>
          </a:prstGeom>
        </p:spPr>
      </p:pic>
      <p:sp>
        <p:nvSpPr>
          <p:cNvPr id="5" name="矩形 4">
            <a:extLst>
              <a:ext uri="{FF2B5EF4-FFF2-40B4-BE49-F238E27FC236}">
                <a16:creationId xmlns:a16="http://schemas.microsoft.com/office/drawing/2014/main" id="{705F55B2-1368-441A-B39E-89D832BA5082}"/>
              </a:ext>
            </a:extLst>
          </p:cNvPr>
          <p:cNvSpPr/>
          <p:nvPr/>
        </p:nvSpPr>
        <p:spPr>
          <a:xfrm>
            <a:off x="359192" y="269002"/>
            <a:ext cx="4129657" cy="523220"/>
          </a:xfrm>
          <a:prstGeom prst="rect">
            <a:avLst/>
          </a:prstGeom>
        </p:spPr>
        <p:txBody>
          <a:bodyPr wrap="none">
            <a:spAutoFit/>
          </a:bodyPr>
          <a:lstStyle/>
          <a:p>
            <a:pPr marL="285750" indent="-285750">
              <a:buFont typeface="Arial" panose="020B0604020202020204" pitchFamily="34" charset="0"/>
              <a:buChar char="•"/>
            </a:pPr>
            <a:r>
              <a:rPr lang="zh-CN" altLang="en-US" sz="2800" dirty="0">
                <a:latin typeface="等线" panose="02010600030101010101" pitchFamily="2" charset="-122"/>
                <a:ea typeface="等线" panose="02010600030101010101" pitchFamily="2" charset="-122"/>
              </a:rPr>
              <a:t>损失函数 </a:t>
            </a:r>
            <a:r>
              <a:rPr lang="en-US" altLang="zh-CN" sz="2800" dirty="0">
                <a:latin typeface="等线" panose="02010600030101010101" pitchFamily="2" charset="-122"/>
                <a:ea typeface="等线" panose="02010600030101010101" pitchFamily="2" charset="-122"/>
              </a:rPr>
              <a:t>Cost function:</a:t>
            </a:r>
          </a:p>
        </p:txBody>
      </p:sp>
      <p:sp>
        <p:nvSpPr>
          <p:cNvPr id="6" name="矩形 5">
            <a:extLst>
              <a:ext uri="{FF2B5EF4-FFF2-40B4-BE49-F238E27FC236}">
                <a16:creationId xmlns:a16="http://schemas.microsoft.com/office/drawing/2014/main" id="{BCCEA7C6-3DD2-4478-9CC6-D9253C4FF022}"/>
              </a:ext>
            </a:extLst>
          </p:cNvPr>
          <p:cNvSpPr/>
          <p:nvPr/>
        </p:nvSpPr>
        <p:spPr>
          <a:xfrm>
            <a:off x="359192" y="2105351"/>
            <a:ext cx="1988045" cy="523220"/>
          </a:xfrm>
          <a:prstGeom prst="rect">
            <a:avLst/>
          </a:prstGeom>
        </p:spPr>
        <p:txBody>
          <a:bodyPr wrap="none">
            <a:spAutoFit/>
          </a:bodyPr>
          <a:lstStyle/>
          <a:p>
            <a:pPr marL="285750" indent="-285750">
              <a:buFont typeface="Arial" panose="020B0604020202020204" pitchFamily="34" charset="0"/>
              <a:buChar char="•"/>
            </a:pPr>
            <a:r>
              <a:rPr lang="zh-CN" altLang="en-US" sz="2800" dirty="0">
                <a:latin typeface="等线" panose="02010600030101010101" pitchFamily="2" charset="-122"/>
                <a:ea typeface="等线" panose="02010600030101010101" pitchFamily="2" charset="-122"/>
              </a:rPr>
              <a:t>梯度下降</a:t>
            </a:r>
            <a:r>
              <a:rPr lang="en-US" altLang="zh-CN" sz="2800" dirty="0">
                <a:latin typeface="等线" panose="02010600030101010101" pitchFamily="2" charset="-122"/>
                <a:ea typeface="等线" panose="02010600030101010101" pitchFamily="2" charset="-122"/>
              </a:rPr>
              <a:t>:</a:t>
            </a:r>
          </a:p>
        </p:txBody>
      </p:sp>
      <p:pic>
        <p:nvPicPr>
          <p:cNvPr id="7" name="图片 6">
            <a:extLst>
              <a:ext uri="{FF2B5EF4-FFF2-40B4-BE49-F238E27FC236}">
                <a16:creationId xmlns:a16="http://schemas.microsoft.com/office/drawing/2014/main" id="{D7DC8FB6-A55F-47FD-A69F-F7CAF2C86F5E}"/>
              </a:ext>
            </a:extLst>
          </p:cNvPr>
          <p:cNvPicPr>
            <a:picLocks noChangeAspect="1"/>
          </p:cNvPicPr>
          <p:nvPr/>
        </p:nvPicPr>
        <p:blipFill>
          <a:blip r:embed="rId3"/>
          <a:stretch>
            <a:fillRect/>
          </a:stretch>
        </p:blipFill>
        <p:spPr>
          <a:xfrm>
            <a:off x="359192" y="2910320"/>
            <a:ext cx="9500489" cy="1613553"/>
          </a:xfrm>
          <a:prstGeom prst="rect">
            <a:avLst/>
          </a:prstGeom>
        </p:spPr>
      </p:pic>
      <p:sp>
        <p:nvSpPr>
          <p:cNvPr id="8" name="矩形 7">
            <a:extLst>
              <a:ext uri="{FF2B5EF4-FFF2-40B4-BE49-F238E27FC236}">
                <a16:creationId xmlns:a16="http://schemas.microsoft.com/office/drawing/2014/main" id="{EAA275BB-8D44-449B-8D6C-0ADAADD6996A}"/>
              </a:ext>
            </a:extLst>
          </p:cNvPr>
          <p:cNvSpPr/>
          <p:nvPr/>
        </p:nvSpPr>
        <p:spPr>
          <a:xfrm>
            <a:off x="1057023" y="4770724"/>
            <a:ext cx="8979121" cy="1384995"/>
          </a:xfrm>
          <a:prstGeom prst="rect">
            <a:avLst/>
          </a:prstGeom>
        </p:spPr>
        <p:txBody>
          <a:bodyPr wrap="square">
            <a:spAutoFit/>
          </a:bodyPr>
          <a:lstStyle/>
          <a:p>
            <a:r>
              <a:rPr lang="zh-CN" altLang="en-US" sz="2800" dirty="0">
                <a:latin typeface="等线" panose="02010600030101010101" pitchFamily="2" charset="-122"/>
                <a:ea typeface="等线" panose="02010600030101010101" pitchFamily="2" charset="-122"/>
              </a:rPr>
              <a:t>注意！</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这里的</a:t>
            </a:r>
            <a:r>
              <a:rPr lang="en-US" altLang="zh-CN" sz="2800" dirty="0">
                <a:latin typeface="等线" panose="02010600030101010101" pitchFamily="2" charset="-122"/>
                <a:ea typeface="等线" panose="02010600030101010101" pitchFamily="2" charset="-122"/>
              </a:rPr>
              <a:t>V</a:t>
            </a:r>
            <a:r>
              <a:rPr lang="zh-CN" altLang="en-US" sz="2800" dirty="0">
                <a:latin typeface="等线" panose="02010600030101010101" pitchFamily="2" charset="-122"/>
                <a:ea typeface="等线" panose="02010600030101010101" pitchFamily="2" charset="-122"/>
              </a:rPr>
              <a:t>是输入词总量，那么如果很大，进入</a:t>
            </a:r>
            <a:r>
              <a:rPr lang="en-US" altLang="zh-CN" sz="2800" dirty="0">
                <a:latin typeface="等线" panose="02010600030101010101" pitchFamily="2" charset="-122"/>
                <a:ea typeface="等线" panose="02010600030101010101" pitchFamily="2" charset="-122"/>
              </a:rPr>
              <a:t>sum</a:t>
            </a:r>
            <a:r>
              <a:rPr lang="zh-CN" altLang="en-US" sz="2800" dirty="0">
                <a:latin typeface="等线" panose="02010600030101010101" pitchFamily="2" charset="-122"/>
                <a:ea typeface="等线" panose="02010600030101010101" pitchFamily="2" charset="-122"/>
              </a:rPr>
              <a:t>就会非常大大</a:t>
            </a:r>
            <a:r>
              <a:rPr lang="en-US" altLang="zh-CN" sz="2800" dirty="0">
                <a:latin typeface="等线" panose="02010600030101010101" pitchFamily="2" charset="-122"/>
                <a:ea typeface="等线" panose="02010600030101010101" pitchFamily="2" charset="-122"/>
              </a:rPr>
              <a:t>.</a:t>
            </a:r>
          </a:p>
          <a:p>
            <a:r>
              <a:rPr lang="zh-CN" altLang="en-US" sz="2800" dirty="0">
                <a:latin typeface="等线" panose="02010600030101010101" pitchFamily="2" charset="-122"/>
                <a:ea typeface="等线" panose="02010600030101010101" pitchFamily="2" charset="-122"/>
              </a:rPr>
              <a:t>那么，这时有种解决方法，是</a:t>
            </a:r>
            <a:r>
              <a:rPr lang="en-US" altLang="zh-CN" sz="2800" dirty="0">
                <a:latin typeface="等线" panose="02010600030101010101" pitchFamily="2" charset="-122"/>
                <a:ea typeface="等线" panose="02010600030101010101" pitchFamily="2" charset="-122"/>
              </a:rPr>
              <a:t>negative sampling</a:t>
            </a:r>
          </a:p>
        </p:txBody>
      </p:sp>
    </p:spTree>
    <p:extLst>
      <p:ext uri="{BB962C8B-B14F-4D97-AF65-F5344CB8AC3E}">
        <p14:creationId xmlns:p14="http://schemas.microsoft.com/office/powerpoint/2010/main" val="2741043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1BD07B3-EE62-4C46-B4EE-B7785D223F00}"/>
              </a:ext>
            </a:extLst>
          </p:cNvPr>
          <p:cNvPicPr>
            <a:picLocks noChangeAspect="1"/>
          </p:cNvPicPr>
          <p:nvPr/>
        </p:nvPicPr>
        <p:blipFill>
          <a:blip r:embed="rId2"/>
          <a:stretch>
            <a:fillRect/>
          </a:stretch>
        </p:blipFill>
        <p:spPr>
          <a:xfrm>
            <a:off x="754731" y="438902"/>
            <a:ext cx="8761942" cy="5178091"/>
          </a:xfrm>
          <a:prstGeom prst="rect">
            <a:avLst/>
          </a:prstGeom>
        </p:spPr>
      </p:pic>
      <p:sp>
        <p:nvSpPr>
          <p:cNvPr id="5" name="矩形 4">
            <a:extLst>
              <a:ext uri="{FF2B5EF4-FFF2-40B4-BE49-F238E27FC236}">
                <a16:creationId xmlns:a16="http://schemas.microsoft.com/office/drawing/2014/main" id="{7C028DCF-496C-4EA1-AAAB-E9098E58F0DD}"/>
              </a:ext>
            </a:extLst>
          </p:cNvPr>
          <p:cNvSpPr/>
          <p:nvPr/>
        </p:nvSpPr>
        <p:spPr>
          <a:xfrm>
            <a:off x="754731" y="5355383"/>
            <a:ext cx="8979121" cy="1384995"/>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注意！</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这里的</a:t>
            </a:r>
            <a:r>
              <a:rPr lang="en-US" altLang="zh-CN" sz="2800" dirty="0">
                <a:latin typeface="微软雅黑" panose="020B0503020204020204" pitchFamily="34" charset="-122"/>
                <a:ea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rPr>
              <a:t>仔细理解一下，实际上就是我们的</a:t>
            </a:r>
            <a:r>
              <a:rPr lang="en-US" altLang="zh-CN" sz="2800" dirty="0">
                <a:latin typeface="微软雅黑" panose="020B0503020204020204" pitchFamily="34" charset="-122"/>
                <a:ea typeface="微软雅黑" panose="020B0503020204020204" pitchFamily="34" charset="-122"/>
              </a:rPr>
              <a:t>context word</a:t>
            </a:r>
            <a:r>
              <a:rPr lang="zh-CN" altLang="en-US" sz="2800" dirty="0">
                <a:latin typeface="微软雅黑" panose="020B0503020204020204" pitchFamily="34" charset="-122"/>
                <a:ea typeface="微软雅黑" panose="020B0503020204020204" pitchFamily="34" charset="-122"/>
              </a:rPr>
              <a:t>和常用词差距，如果差距大，那么就是负数，负数就会被</a:t>
            </a:r>
            <a:r>
              <a:rPr lang="en-US" altLang="zh-CN" sz="2800" dirty="0">
                <a:latin typeface="微软雅黑" panose="020B0503020204020204" pitchFamily="34" charset="-122"/>
                <a:ea typeface="微软雅黑" panose="020B0503020204020204" pitchFamily="34" charset="-122"/>
              </a:rPr>
              <a:t>sampled.</a:t>
            </a:r>
          </a:p>
        </p:txBody>
      </p:sp>
    </p:spTree>
    <p:extLst>
      <p:ext uri="{BB962C8B-B14F-4D97-AF65-F5344CB8AC3E}">
        <p14:creationId xmlns:p14="http://schemas.microsoft.com/office/powerpoint/2010/main" val="1704880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D031C4E-A8CA-462D-B403-41A954998FA6}"/>
              </a:ext>
            </a:extLst>
          </p:cNvPr>
          <p:cNvPicPr>
            <a:picLocks noChangeAspect="1"/>
          </p:cNvPicPr>
          <p:nvPr/>
        </p:nvPicPr>
        <p:blipFill>
          <a:blip r:embed="rId2"/>
          <a:stretch>
            <a:fillRect/>
          </a:stretch>
        </p:blipFill>
        <p:spPr>
          <a:xfrm>
            <a:off x="1208170" y="369721"/>
            <a:ext cx="8587095" cy="5678153"/>
          </a:xfrm>
          <a:prstGeom prst="rect">
            <a:avLst/>
          </a:prstGeom>
        </p:spPr>
      </p:pic>
    </p:spTree>
    <p:extLst>
      <p:ext uri="{BB962C8B-B14F-4D97-AF65-F5344CB8AC3E}">
        <p14:creationId xmlns:p14="http://schemas.microsoft.com/office/powerpoint/2010/main" val="307138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1399742" cy="646331"/>
          </a:xfrm>
          <a:prstGeom prst="rect">
            <a:avLst/>
          </a:prstGeom>
          <a:noFill/>
        </p:spPr>
        <p:txBody>
          <a:bodyPr wrap="none" rtlCol="0">
            <a:spAutoFit/>
          </a:bodyPr>
          <a:lstStyle/>
          <a:p>
            <a:r>
              <a:rPr lang="en-US" altLang="zh-CN" sz="3600" dirty="0"/>
              <a:t>Glove</a:t>
            </a:r>
          </a:p>
        </p:txBody>
      </p:sp>
      <p:sp>
        <p:nvSpPr>
          <p:cNvPr id="5" name="文本框 4">
            <a:extLst>
              <a:ext uri="{FF2B5EF4-FFF2-40B4-BE49-F238E27FC236}">
                <a16:creationId xmlns:a16="http://schemas.microsoft.com/office/drawing/2014/main" id="{6B09691C-0CA5-42C5-93BB-F16B9811D3E2}"/>
              </a:ext>
            </a:extLst>
          </p:cNvPr>
          <p:cNvSpPr txBox="1"/>
          <p:nvPr/>
        </p:nvSpPr>
        <p:spPr>
          <a:xfrm>
            <a:off x="1286029" y="2274838"/>
            <a:ext cx="9619941" cy="2308324"/>
          </a:xfrm>
          <a:prstGeom prst="rect">
            <a:avLst/>
          </a:prstGeom>
          <a:noFill/>
        </p:spPr>
        <p:txBody>
          <a:bodyPr wrap="none" rtlCol="0">
            <a:spAutoFit/>
          </a:bodyPr>
          <a:lstStyle/>
          <a:p>
            <a:r>
              <a:rPr lang="en-US" altLang="zh-CN" sz="3600" dirty="0"/>
              <a:t>Count-based methods: LSA, HAL, COALS…</a:t>
            </a:r>
          </a:p>
          <a:p>
            <a:r>
              <a:rPr lang="en-US" altLang="zh-CN" sz="3600" dirty="0"/>
              <a:t>Direct prediction: RNN, </a:t>
            </a:r>
            <a:r>
              <a:rPr lang="en-US" altLang="zh-CN" sz="3600" dirty="0" err="1"/>
              <a:t>Skipgram</a:t>
            </a:r>
            <a:r>
              <a:rPr lang="en-US" altLang="zh-CN" sz="3600" dirty="0"/>
              <a:t>/CBOW…</a:t>
            </a:r>
          </a:p>
          <a:p>
            <a:endParaRPr lang="en-US" altLang="zh-CN" sz="3600" dirty="0"/>
          </a:p>
          <a:p>
            <a:r>
              <a:rPr lang="en-US" altLang="zh-CN" sz="3600" dirty="0"/>
              <a:t>Glove </a:t>
            </a:r>
            <a:r>
              <a:rPr lang="zh-CN" altLang="en-US" sz="3600" dirty="0"/>
              <a:t>整合了上面两者的优点！</a:t>
            </a:r>
            <a:endParaRPr lang="en-US" altLang="zh-CN" sz="3600" dirty="0"/>
          </a:p>
        </p:txBody>
      </p:sp>
    </p:spTree>
    <p:extLst>
      <p:ext uri="{BB962C8B-B14F-4D97-AF65-F5344CB8AC3E}">
        <p14:creationId xmlns:p14="http://schemas.microsoft.com/office/powerpoint/2010/main" val="2761073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E31640-0E98-40DD-A16B-D5BFAC5527F7}"/>
              </a:ext>
            </a:extLst>
          </p:cNvPr>
          <p:cNvPicPr>
            <a:picLocks noChangeAspect="1"/>
          </p:cNvPicPr>
          <p:nvPr/>
        </p:nvPicPr>
        <p:blipFill>
          <a:blip r:embed="rId2"/>
          <a:stretch>
            <a:fillRect/>
          </a:stretch>
        </p:blipFill>
        <p:spPr>
          <a:xfrm>
            <a:off x="0" y="168192"/>
            <a:ext cx="8556578" cy="3294146"/>
          </a:xfrm>
          <a:prstGeom prst="rect">
            <a:avLst/>
          </a:prstGeom>
        </p:spPr>
      </p:pic>
      <p:pic>
        <p:nvPicPr>
          <p:cNvPr id="6" name="图片 5">
            <a:extLst>
              <a:ext uri="{FF2B5EF4-FFF2-40B4-BE49-F238E27FC236}">
                <a16:creationId xmlns:a16="http://schemas.microsoft.com/office/drawing/2014/main" id="{C49F4EFE-3D4F-4E30-A8DE-AFD8DB486CE1}"/>
              </a:ext>
            </a:extLst>
          </p:cNvPr>
          <p:cNvPicPr>
            <a:picLocks noChangeAspect="1"/>
          </p:cNvPicPr>
          <p:nvPr/>
        </p:nvPicPr>
        <p:blipFill>
          <a:blip r:embed="rId3"/>
          <a:stretch>
            <a:fillRect/>
          </a:stretch>
        </p:blipFill>
        <p:spPr>
          <a:xfrm>
            <a:off x="164647" y="3462338"/>
            <a:ext cx="8391931" cy="3294146"/>
          </a:xfrm>
          <a:prstGeom prst="rect">
            <a:avLst/>
          </a:prstGeom>
        </p:spPr>
      </p:pic>
      <p:sp>
        <p:nvSpPr>
          <p:cNvPr id="7" name="矩形 6">
            <a:extLst>
              <a:ext uri="{FF2B5EF4-FFF2-40B4-BE49-F238E27FC236}">
                <a16:creationId xmlns:a16="http://schemas.microsoft.com/office/drawing/2014/main" id="{0E67CBED-E65D-40BB-AB72-6EC579689CA7}"/>
              </a:ext>
            </a:extLst>
          </p:cNvPr>
          <p:cNvSpPr/>
          <p:nvPr/>
        </p:nvSpPr>
        <p:spPr>
          <a:xfrm>
            <a:off x="8721225" y="2903621"/>
            <a:ext cx="2103271" cy="1368591"/>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通过一个第三方词，来判断两个词之间是不是有关系！很神奇！</a:t>
            </a:r>
            <a:endParaRPr lang="en-US" altLang="zh-CN"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2884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F158A75-DFC1-4D99-B3EF-4BAEA7C25DC8}"/>
              </a:ext>
            </a:extLst>
          </p:cNvPr>
          <p:cNvPicPr>
            <a:picLocks noChangeAspect="1"/>
          </p:cNvPicPr>
          <p:nvPr/>
        </p:nvPicPr>
        <p:blipFill>
          <a:blip r:embed="rId2"/>
          <a:stretch>
            <a:fillRect/>
          </a:stretch>
        </p:blipFill>
        <p:spPr>
          <a:xfrm>
            <a:off x="896604" y="628399"/>
            <a:ext cx="8675085" cy="2066675"/>
          </a:xfrm>
          <a:prstGeom prst="rect">
            <a:avLst/>
          </a:prstGeom>
        </p:spPr>
      </p:pic>
      <p:sp>
        <p:nvSpPr>
          <p:cNvPr id="5" name="矩形 4">
            <a:extLst>
              <a:ext uri="{FF2B5EF4-FFF2-40B4-BE49-F238E27FC236}">
                <a16:creationId xmlns:a16="http://schemas.microsoft.com/office/drawing/2014/main" id="{57711523-1B9C-4201-AEB6-CCE071D137F8}"/>
              </a:ext>
            </a:extLst>
          </p:cNvPr>
          <p:cNvSpPr/>
          <p:nvPr/>
        </p:nvSpPr>
        <p:spPr>
          <a:xfrm>
            <a:off x="1117267" y="3105834"/>
            <a:ext cx="7673806" cy="156966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如果 </a:t>
            </a:r>
            <a:r>
              <a:rPr lang="en-US" altLang="zh-CN" dirty="0" err="1">
                <a:latin typeface="微软雅黑" panose="020B0503020204020204" pitchFamily="34" charset="-122"/>
                <a:ea typeface="微软雅黑" panose="020B0503020204020204" pitchFamily="34" charset="-122"/>
              </a:rPr>
              <a:t>wi</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 </a:t>
            </a:r>
            <a:r>
              <a:rPr lang="en-US" altLang="zh-CN" dirty="0" err="1">
                <a:latin typeface="微软雅黑" panose="020B0503020204020204" pitchFamily="34" charset="-122"/>
                <a:ea typeface="微软雅黑" panose="020B0503020204020204" pitchFamily="34" charset="-122"/>
              </a:rPr>
              <a:t>wj</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比较接近，则结果趋向于</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，否则会偏大或者偏小，正好可以通过</a:t>
            </a:r>
            <a:r>
              <a:rPr lang="en-US" altLang="zh-CN" dirty="0">
                <a:latin typeface="微软雅黑" panose="020B0503020204020204" pitchFamily="34" charset="-122"/>
                <a:ea typeface="微软雅黑" panose="020B0503020204020204" pitchFamily="34" charset="-122"/>
              </a:rPr>
              <a:t>exp ​</a:t>
            </a:r>
            <a:r>
              <a:rPr lang="zh-CN" altLang="en-US" dirty="0">
                <a:latin typeface="微软雅黑" panose="020B0503020204020204" pitchFamily="34" charset="-122"/>
                <a:ea typeface="微软雅黑" panose="020B0503020204020204" pitchFamily="34" charset="-122"/>
              </a:rPr>
              <a:t>的公式可以进行转换</a:t>
            </a:r>
            <a:endParaRPr lang="en-US" altLang="zh-CN"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回顾，</a:t>
            </a:r>
            <a:r>
              <a:rPr lang="en-US" altLang="zh-CN" sz="2000" dirty="0">
                <a:latin typeface="微软雅黑" panose="020B0503020204020204" pitchFamily="34" charset="-122"/>
                <a:ea typeface="微软雅黑" panose="020B0503020204020204" pitchFamily="34" charset="-122"/>
              </a:rPr>
              <a:t>log</a:t>
            </a:r>
            <a:r>
              <a:rPr lang="zh-CN" altLang="en-US" sz="2000" dirty="0">
                <a:latin typeface="微软雅黑" panose="020B0503020204020204" pitchFamily="34" charset="-122"/>
                <a:ea typeface="微软雅黑" panose="020B0503020204020204" pitchFamily="34" charset="-122"/>
              </a:rPr>
              <a:t>函数：</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A12AB10-7F39-4BA0-BBDE-EDFC7FEE5240}"/>
              </a:ext>
            </a:extLst>
          </p:cNvPr>
          <p:cNvPicPr>
            <a:picLocks noChangeAspect="1"/>
          </p:cNvPicPr>
          <p:nvPr/>
        </p:nvPicPr>
        <p:blipFill>
          <a:blip r:embed="rId3"/>
          <a:stretch>
            <a:fillRect/>
          </a:stretch>
        </p:blipFill>
        <p:spPr>
          <a:xfrm>
            <a:off x="3578642" y="3890664"/>
            <a:ext cx="2292768" cy="2573515"/>
          </a:xfrm>
          <a:prstGeom prst="rect">
            <a:avLst/>
          </a:prstGeom>
        </p:spPr>
      </p:pic>
    </p:spTree>
    <p:extLst>
      <p:ext uri="{BB962C8B-B14F-4D97-AF65-F5344CB8AC3E}">
        <p14:creationId xmlns:p14="http://schemas.microsoft.com/office/powerpoint/2010/main" val="323287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2CDBFE-5B9A-4319-BF77-D96ACB9AD200}"/>
              </a:ext>
            </a:extLst>
          </p:cNvPr>
          <p:cNvPicPr>
            <a:picLocks noChangeAspect="1"/>
          </p:cNvPicPr>
          <p:nvPr/>
        </p:nvPicPr>
        <p:blipFill>
          <a:blip r:embed="rId2"/>
          <a:stretch>
            <a:fillRect/>
          </a:stretch>
        </p:blipFill>
        <p:spPr>
          <a:xfrm>
            <a:off x="2137611" y="638175"/>
            <a:ext cx="6248400" cy="2790825"/>
          </a:xfrm>
          <a:prstGeom prst="rect">
            <a:avLst/>
          </a:prstGeom>
        </p:spPr>
      </p:pic>
      <p:pic>
        <p:nvPicPr>
          <p:cNvPr id="5" name="图片 4">
            <a:extLst>
              <a:ext uri="{FF2B5EF4-FFF2-40B4-BE49-F238E27FC236}">
                <a16:creationId xmlns:a16="http://schemas.microsoft.com/office/drawing/2014/main" id="{25421E44-6E45-4BD8-9033-48AE6B78A266}"/>
              </a:ext>
            </a:extLst>
          </p:cNvPr>
          <p:cNvPicPr>
            <a:picLocks noChangeAspect="1"/>
          </p:cNvPicPr>
          <p:nvPr/>
        </p:nvPicPr>
        <p:blipFill>
          <a:blip r:embed="rId3"/>
          <a:stretch>
            <a:fillRect/>
          </a:stretch>
        </p:blipFill>
        <p:spPr>
          <a:xfrm>
            <a:off x="1038727" y="3675646"/>
            <a:ext cx="8545234" cy="3154781"/>
          </a:xfrm>
          <a:prstGeom prst="rect">
            <a:avLst/>
          </a:prstGeom>
        </p:spPr>
      </p:pic>
      <p:sp>
        <p:nvSpPr>
          <p:cNvPr id="6" name="矩形 5">
            <a:extLst>
              <a:ext uri="{FF2B5EF4-FFF2-40B4-BE49-F238E27FC236}">
                <a16:creationId xmlns:a16="http://schemas.microsoft.com/office/drawing/2014/main" id="{A3266AE8-D4BB-4339-9585-314F005391CE}"/>
              </a:ext>
            </a:extLst>
          </p:cNvPr>
          <p:cNvSpPr/>
          <p:nvPr/>
        </p:nvSpPr>
        <p:spPr>
          <a:xfrm>
            <a:off x="234952" y="238065"/>
            <a:ext cx="7240670" cy="400110"/>
          </a:xfrm>
          <a:prstGeom prst="rect">
            <a:avLst/>
          </a:prstGeom>
        </p:spPr>
        <p:txBody>
          <a:bodyPr wrap="square">
            <a:spAutoFit/>
          </a:bodyPr>
          <a:lstStyle/>
          <a:p>
            <a:r>
              <a:rPr lang="zh-CN" altLang="en-US" sz="2000" dirty="0">
                <a:latin typeface="等线" panose="02010600030101010101" pitchFamily="2" charset="-122"/>
                <a:ea typeface="等线" panose="02010600030101010101" pitchFamily="2" charset="-122"/>
              </a:rPr>
              <a:t>应用：词语类比</a:t>
            </a:r>
            <a:endParaRPr lang="en-US" altLang="zh-CN"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12549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3416320" cy="646331"/>
          </a:xfrm>
          <a:prstGeom prst="rect">
            <a:avLst/>
          </a:prstGeom>
          <a:noFill/>
        </p:spPr>
        <p:txBody>
          <a:bodyPr wrap="none" rtlCol="0">
            <a:spAutoFit/>
          </a:bodyPr>
          <a:lstStyle/>
          <a:p>
            <a:r>
              <a:rPr lang="zh-CN" altLang="en-US" sz="3600" dirty="0"/>
              <a:t>神经网络回顾：</a:t>
            </a:r>
            <a:endParaRPr lang="en-US" altLang="zh-CN" sz="3600" dirty="0"/>
          </a:p>
        </p:txBody>
      </p:sp>
      <p:sp>
        <p:nvSpPr>
          <p:cNvPr id="6" name="文本框 5">
            <a:extLst>
              <a:ext uri="{FF2B5EF4-FFF2-40B4-BE49-F238E27FC236}">
                <a16:creationId xmlns:a16="http://schemas.microsoft.com/office/drawing/2014/main" id="{F1A26789-1B54-4618-9B03-77CEA71B450F}"/>
              </a:ext>
            </a:extLst>
          </p:cNvPr>
          <p:cNvSpPr txBox="1"/>
          <p:nvPr/>
        </p:nvSpPr>
        <p:spPr>
          <a:xfrm>
            <a:off x="1616066" y="1166842"/>
            <a:ext cx="9870081" cy="5262979"/>
          </a:xfrm>
          <a:prstGeom prst="rect">
            <a:avLst/>
          </a:prstGeom>
          <a:noFill/>
        </p:spPr>
        <p:txBody>
          <a:bodyPr wrap="square" rtlCol="0">
            <a:spAutoFit/>
          </a:bodyPr>
          <a:lstStyle/>
          <a:p>
            <a:pPr marL="571500" indent="-571500">
              <a:buFont typeface="Arial" panose="020B0604020202020204" pitchFamily="34" charset="0"/>
              <a:buChar char="•"/>
            </a:pPr>
            <a:r>
              <a:rPr lang="en-US" altLang="zh-CN" sz="3200" dirty="0">
                <a:solidFill>
                  <a:srgbClr val="FFFF00"/>
                </a:solidFill>
              </a:rPr>
              <a:t>NN</a:t>
            </a:r>
            <a:r>
              <a:rPr lang="zh-CN" altLang="en-US" sz="3200" dirty="0">
                <a:solidFill>
                  <a:srgbClr val="FFFF00"/>
                </a:solidFill>
              </a:rPr>
              <a:t>（标准神经网络）</a:t>
            </a:r>
            <a:endParaRPr lang="en-US" altLang="zh-CN" sz="3200" dirty="0">
              <a:solidFill>
                <a:srgbClr val="FFFF00"/>
              </a:solidFill>
            </a:endParaRPr>
          </a:p>
          <a:p>
            <a:r>
              <a:rPr lang="en-US" altLang="zh-CN" sz="3200" dirty="0"/>
              <a:t>		</a:t>
            </a:r>
            <a:r>
              <a:rPr lang="zh-CN" altLang="en-US" sz="2800" dirty="0"/>
              <a:t>输入层，隐藏层，输出层的标准三剑客</a:t>
            </a:r>
            <a:endParaRPr lang="en-US" altLang="zh-CN" sz="2800" dirty="0"/>
          </a:p>
          <a:p>
            <a:pPr marL="571500" indent="-571500">
              <a:buFont typeface="Arial" panose="020B0604020202020204" pitchFamily="34" charset="0"/>
              <a:buChar char="•"/>
            </a:pPr>
            <a:r>
              <a:rPr lang="en-US" altLang="zh-CN" sz="3200" dirty="0"/>
              <a:t>DNN</a:t>
            </a:r>
            <a:r>
              <a:rPr lang="zh-CN" altLang="en-US" sz="3200" dirty="0"/>
              <a:t>（深度神经网络）</a:t>
            </a:r>
            <a:endParaRPr lang="en-US" altLang="zh-CN" sz="3200" dirty="0"/>
          </a:p>
          <a:p>
            <a:r>
              <a:rPr lang="en-US" altLang="zh-CN" sz="2800" dirty="0"/>
              <a:t>     	  </a:t>
            </a:r>
            <a:r>
              <a:rPr lang="zh-CN" altLang="en-US" sz="2800" dirty="0"/>
              <a:t>其实就是把</a:t>
            </a:r>
            <a:r>
              <a:rPr lang="en-US" altLang="zh-CN" sz="2800" dirty="0"/>
              <a:t>sigmoid function</a:t>
            </a:r>
            <a:r>
              <a:rPr lang="zh-CN" altLang="en-US" sz="2800" dirty="0"/>
              <a:t>换成了</a:t>
            </a:r>
            <a:r>
              <a:rPr lang="en-US" altLang="zh-CN" sz="2800" dirty="0" err="1"/>
              <a:t>ReLU</a:t>
            </a:r>
            <a:endParaRPr lang="en-US" altLang="zh-CN" sz="2800" dirty="0"/>
          </a:p>
          <a:p>
            <a:r>
              <a:rPr lang="en-US" altLang="zh-CN" sz="2800" dirty="0"/>
              <a:t>		  (〃</a:t>
            </a:r>
            <a:r>
              <a:rPr lang="zh-CN" altLang="en-US" sz="2800" dirty="0"/>
              <a:t>＞皿＜</a:t>
            </a:r>
            <a:r>
              <a:rPr lang="en-US" altLang="zh-CN" sz="2800" dirty="0"/>
              <a:t>)</a:t>
            </a:r>
          </a:p>
          <a:p>
            <a:pPr marL="571500" indent="-571500">
              <a:buFont typeface="Arial" panose="020B0604020202020204" pitchFamily="34" charset="0"/>
              <a:buChar char="•"/>
            </a:pPr>
            <a:r>
              <a:rPr lang="en-US" altLang="zh-CN" sz="3200" dirty="0"/>
              <a:t>RNN</a:t>
            </a:r>
            <a:r>
              <a:rPr lang="zh-CN" altLang="en-US" sz="3200" dirty="0"/>
              <a:t>（循环神经网络）</a:t>
            </a:r>
            <a:endParaRPr lang="en-US" altLang="zh-CN" sz="3200" dirty="0"/>
          </a:p>
          <a:p>
            <a:pPr lvl="1"/>
            <a:r>
              <a:rPr lang="en-US" altLang="zh-CN" sz="3200" dirty="0"/>
              <a:t>     </a:t>
            </a:r>
            <a:r>
              <a:rPr lang="zh-CN" altLang="en-US" sz="2800" dirty="0"/>
              <a:t>专门解决时间序列问题，用来提取时间序列，比起</a:t>
            </a:r>
            <a:r>
              <a:rPr lang="en-US" altLang="zh-CN" sz="2800" dirty="0"/>
              <a:t>		     	  NN</a:t>
            </a:r>
            <a:r>
              <a:rPr lang="zh-CN" altLang="en-US" sz="2800" dirty="0"/>
              <a:t>，有了记忆力ヾ</a:t>
            </a:r>
            <a:r>
              <a:rPr lang="en-US" altLang="zh-CN" sz="2800" dirty="0"/>
              <a:t>(◍°∇°◍)</a:t>
            </a:r>
            <a:r>
              <a:rPr lang="zh-CN" altLang="en-US" sz="2800" dirty="0"/>
              <a:t>ﾉﾞ</a:t>
            </a:r>
            <a:endParaRPr lang="en-US" altLang="zh-CN" sz="2800" dirty="0"/>
          </a:p>
          <a:p>
            <a:pPr marL="571500" indent="-571500">
              <a:buFont typeface="Arial" panose="020B0604020202020204" pitchFamily="34" charset="0"/>
              <a:buChar char="•"/>
            </a:pPr>
            <a:r>
              <a:rPr lang="en-US" altLang="zh-CN" sz="3200" dirty="0"/>
              <a:t>CNN</a:t>
            </a:r>
            <a:r>
              <a:rPr lang="zh-CN" altLang="en-US" sz="3200" dirty="0"/>
              <a:t>（卷积神经网络）</a:t>
            </a:r>
            <a:endParaRPr lang="en-US" altLang="zh-CN" sz="3200" dirty="0"/>
          </a:p>
          <a:p>
            <a:r>
              <a:rPr lang="en-US" altLang="zh-CN" sz="3200" dirty="0"/>
              <a:t>		</a:t>
            </a:r>
            <a:r>
              <a:rPr lang="zh-CN" altLang="en-US" sz="2800" dirty="0"/>
              <a:t>先提取特征，再拼接还原，主要用于图像领域</a:t>
            </a:r>
            <a:endParaRPr lang="en-US" altLang="zh-CN" sz="2800" dirty="0"/>
          </a:p>
          <a:p>
            <a:r>
              <a:rPr lang="en-US" altLang="zh-CN" sz="2800" dirty="0"/>
              <a:t>		</a:t>
            </a:r>
            <a:r>
              <a:rPr lang="zh-CN" altLang="en-US" sz="2800" dirty="0"/>
              <a:t>（事实上</a:t>
            </a:r>
            <a:r>
              <a:rPr lang="en-US" altLang="zh-CN" sz="2800" dirty="0"/>
              <a:t>NLP</a:t>
            </a:r>
            <a:r>
              <a:rPr lang="zh-CN" altLang="en-US" sz="2800" dirty="0"/>
              <a:t>也可以，甚至还挺多的）</a:t>
            </a:r>
            <a:endParaRPr lang="en-US" altLang="zh-CN" sz="2800" dirty="0"/>
          </a:p>
        </p:txBody>
      </p:sp>
    </p:spTree>
    <p:extLst>
      <p:ext uri="{BB962C8B-B14F-4D97-AF65-F5344CB8AC3E}">
        <p14:creationId xmlns:p14="http://schemas.microsoft.com/office/powerpoint/2010/main" val="923993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1FAE33C-CEF6-4CE1-AD40-3AFC6BE384E9}"/>
              </a:ext>
            </a:extLst>
          </p:cNvPr>
          <p:cNvSpPr/>
          <p:nvPr/>
        </p:nvSpPr>
        <p:spPr>
          <a:xfrm>
            <a:off x="543065" y="212881"/>
            <a:ext cx="1021433" cy="707886"/>
          </a:xfrm>
          <a:prstGeom prst="rect">
            <a:avLst/>
          </a:prstGeom>
        </p:spPr>
        <p:txBody>
          <a:bodyPr wrap="none">
            <a:spAutoFit/>
          </a:bodyPr>
          <a:lstStyle/>
          <a:p>
            <a:r>
              <a:rPr lang="en-US" altLang="zh-CN" sz="4000" dirty="0"/>
              <a:t>NN</a:t>
            </a:r>
          </a:p>
        </p:txBody>
      </p:sp>
      <p:pic>
        <p:nvPicPr>
          <p:cNvPr id="6" name="图片 5">
            <a:extLst>
              <a:ext uri="{FF2B5EF4-FFF2-40B4-BE49-F238E27FC236}">
                <a16:creationId xmlns:a16="http://schemas.microsoft.com/office/drawing/2014/main" id="{21427726-521B-467E-865C-B102CF8E773E}"/>
              </a:ext>
            </a:extLst>
          </p:cNvPr>
          <p:cNvPicPr>
            <a:picLocks noChangeAspect="1"/>
          </p:cNvPicPr>
          <p:nvPr/>
        </p:nvPicPr>
        <p:blipFill>
          <a:blip r:embed="rId2"/>
          <a:stretch>
            <a:fillRect/>
          </a:stretch>
        </p:blipFill>
        <p:spPr>
          <a:xfrm>
            <a:off x="6575926" y="2230889"/>
            <a:ext cx="4680247" cy="2396222"/>
          </a:xfrm>
          <a:prstGeom prst="rect">
            <a:avLst/>
          </a:prstGeom>
        </p:spPr>
      </p:pic>
      <p:pic>
        <p:nvPicPr>
          <p:cNvPr id="7" name="图片 6">
            <a:extLst>
              <a:ext uri="{FF2B5EF4-FFF2-40B4-BE49-F238E27FC236}">
                <a16:creationId xmlns:a16="http://schemas.microsoft.com/office/drawing/2014/main" id="{CACBA1B7-97B7-4799-B845-273BE3C49B99}"/>
              </a:ext>
            </a:extLst>
          </p:cNvPr>
          <p:cNvPicPr>
            <a:picLocks noChangeAspect="1"/>
          </p:cNvPicPr>
          <p:nvPr/>
        </p:nvPicPr>
        <p:blipFill>
          <a:blip r:embed="rId3"/>
          <a:stretch>
            <a:fillRect/>
          </a:stretch>
        </p:blipFill>
        <p:spPr>
          <a:xfrm>
            <a:off x="543065" y="1157321"/>
            <a:ext cx="5552935" cy="2147135"/>
          </a:xfrm>
          <a:prstGeom prst="rect">
            <a:avLst/>
          </a:prstGeom>
        </p:spPr>
      </p:pic>
      <p:pic>
        <p:nvPicPr>
          <p:cNvPr id="8" name="图片 7">
            <a:extLst>
              <a:ext uri="{FF2B5EF4-FFF2-40B4-BE49-F238E27FC236}">
                <a16:creationId xmlns:a16="http://schemas.microsoft.com/office/drawing/2014/main" id="{C1AAFBA1-E5B7-440E-AB37-F5A0F30622A2}"/>
              </a:ext>
            </a:extLst>
          </p:cNvPr>
          <p:cNvPicPr>
            <a:picLocks noChangeAspect="1"/>
          </p:cNvPicPr>
          <p:nvPr/>
        </p:nvPicPr>
        <p:blipFill>
          <a:blip r:embed="rId4"/>
          <a:stretch>
            <a:fillRect/>
          </a:stretch>
        </p:blipFill>
        <p:spPr>
          <a:xfrm>
            <a:off x="543064" y="3429000"/>
            <a:ext cx="5552935" cy="3130514"/>
          </a:xfrm>
          <a:prstGeom prst="rect">
            <a:avLst/>
          </a:prstGeom>
        </p:spPr>
      </p:pic>
    </p:spTree>
    <p:extLst>
      <p:ext uri="{BB962C8B-B14F-4D97-AF65-F5344CB8AC3E}">
        <p14:creationId xmlns:p14="http://schemas.microsoft.com/office/powerpoint/2010/main" val="305549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4955203" cy="646331"/>
          </a:xfrm>
          <a:prstGeom prst="rect">
            <a:avLst/>
          </a:prstGeom>
          <a:noFill/>
        </p:spPr>
        <p:txBody>
          <a:bodyPr wrap="none" rtlCol="0">
            <a:spAutoFit/>
          </a:bodyPr>
          <a:lstStyle/>
          <a:p>
            <a:r>
              <a:rPr lang="zh-CN" altLang="en-US" sz="3600" dirty="0"/>
              <a:t>词向量 </a:t>
            </a:r>
            <a:r>
              <a:rPr lang="en-US" altLang="zh-CN" sz="3600" dirty="0"/>
              <a:t>Word vectors</a:t>
            </a:r>
            <a:r>
              <a:rPr lang="zh-CN" altLang="en-US" sz="3600" dirty="0"/>
              <a:t>：</a:t>
            </a:r>
            <a:endParaRPr lang="en-US" altLang="zh-CN" sz="3600" dirty="0"/>
          </a:p>
        </p:txBody>
      </p:sp>
      <p:sp>
        <p:nvSpPr>
          <p:cNvPr id="6" name="文本框 5">
            <a:extLst>
              <a:ext uri="{FF2B5EF4-FFF2-40B4-BE49-F238E27FC236}">
                <a16:creationId xmlns:a16="http://schemas.microsoft.com/office/drawing/2014/main" id="{F1A26789-1B54-4618-9B03-77CEA71B450F}"/>
              </a:ext>
            </a:extLst>
          </p:cNvPr>
          <p:cNvSpPr txBox="1"/>
          <p:nvPr/>
        </p:nvSpPr>
        <p:spPr>
          <a:xfrm>
            <a:off x="1856698" y="1609634"/>
            <a:ext cx="8478603" cy="4031873"/>
          </a:xfrm>
          <a:prstGeom prst="rect">
            <a:avLst/>
          </a:prstGeom>
          <a:noFill/>
        </p:spPr>
        <p:txBody>
          <a:bodyPr wrap="none" rtlCol="0">
            <a:spAutoFit/>
          </a:bodyPr>
          <a:lstStyle/>
          <a:p>
            <a:pPr marL="571500" indent="-571500">
              <a:buFont typeface="Arial" panose="020B0604020202020204" pitchFamily="34" charset="0"/>
              <a:buChar char="•"/>
            </a:pPr>
            <a:r>
              <a:rPr lang="en-US" altLang="zh-CN" sz="3200" dirty="0">
                <a:solidFill>
                  <a:srgbClr val="FFFF00"/>
                </a:solidFill>
              </a:rPr>
              <a:t>One-hot representation:</a:t>
            </a:r>
          </a:p>
          <a:p>
            <a:r>
              <a:rPr lang="en-US" altLang="zh-CN" sz="3200" dirty="0"/>
              <a:t>potato = </a:t>
            </a:r>
            <a:r>
              <a:rPr lang="zh-CN" altLang="en-US" sz="3200" dirty="0"/>
              <a:t> </a:t>
            </a:r>
            <a:r>
              <a:rPr lang="en-US" altLang="zh-CN" sz="3200" dirty="0"/>
              <a:t>[0 0 0 1 0 0 0 0 0 0 0 0 0 0 0 0 …]</a:t>
            </a:r>
          </a:p>
          <a:p>
            <a:r>
              <a:rPr lang="en-US" altLang="zh-CN" sz="3200" dirty="0"/>
              <a:t>tomato = [0 0 0 0 0 0 0 0 1 0 0 0 0 0 0 0 …]</a:t>
            </a:r>
          </a:p>
          <a:p>
            <a:r>
              <a:rPr lang="zh-CN" altLang="en-US" sz="3200" dirty="0"/>
              <a:t>互相垂直（没啥关系），维度爆炸。</a:t>
            </a:r>
            <a:endParaRPr lang="en-US" altLang="zh-CN" sz="3200" dirty="0"/>
          </a:p>
          <a:p>
            <a:endParaRPr lang="en-US" altLang="zh-CN" sz="3200" dirty="0"/>
          </a:p>
          <a:p>
            <a:pPr marL="571500" indent="-571500">
              <a:buFont typeface="Arial" panose="020B0604020202020204" pitchFamily="34" charset="0"/>
              <a:buChar char="•"/>
            </a:pPr>
            <a:r>
              <a:rPr lang="en-US" altLang="zh-CN" sz="3200" dirty="0"/>
              <a:t>Distributed representation:</a:t>
            </a:r>
          </a:p>
          <a:p>
            <a:r>
              <a:rPr lang="en-US" altLang="zh-CN" sz="3200" dirty="0"/>
              <a:t>potato = </a:t>
            </a:r>
            <a:r>
              <a:rPr lang="zh-CN" altLang="en-US" sz="3200" dirty="0"/>
              <a:t> </a:t>
            </a:r>
            <a:r>
              <a:rPr lang="en-US" altLang="zh-CN" sz="3200" dirty="0"/>
              <a:t>[0.823 0.236 0.123 -0.192 0.222 …]</a:t>
            </a:r>
          </a:p>
          <a:p>
            <a:r>
              <a:rPr lang="zh-CN" altLang="en-US" sz="3200" dirty="0"/>
              <a:t>相似词距离很近（余弦相似度），低维。</a:t>
            </a:r>
            <a:endParaRPr lang="en-US" altLang="zh-CN" sz="3200" dirty="0"/>
          </a:p>
        </p:txBody>
      </p:sp>
    </p:spTree>
    <p:extLst>
      <p:ext uri="{BB962C8B-B14F-4D97-AF65-F5344CB8AC3E}">
        <p14:creationId xmlns:p14="http://schemas.microsoft.com/office/powerpoint/2010/main" val="2016387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6E408B-2034-4852-8D68-B2BC8F74C7C0}"/>
              </a:ext>
            </a:extLst>
          </p:cNvPr>
          <p:cNvPicPr>
            <a:picLocks noChangeAspect="1"/>
          </p:cNvPicPr>
          <p:nvPr/>
        </p:nvPicPr>
        <p:blipFill>
          <a:blip r:embed="rId2"/>
          <a:stretch>
            <a:fillRect/>
          </a:stretch>
        </p:blipFill>
        <p:spPr>
          <a:xfrm>
            <a:off x="357862" y="1216506"/>
            <a:ext cx="5738138" cy="4976531"/>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3043074A-F686-4E71-8E54-39E919A1BF1A}"/>
              </a:ext>
            </a:extLst>
          </p:cNvPr>
          <p:cNvSpPr/>
          <p:nvPr/>
        </p:nvSpPr>
        <p:spPr>
          <a:xfrm>
            <a:off x="543065" y="212881"/>
            <a:ext cx="6163867" cy="707886"/>
          </a:xfrm>
          <a:prstGeom prst="rect">
            <a:avLst/>
          </a:prstGeom>
        </p:spPr>
        <p:txBody>
          <a:bodyPr wrap="none">
            <a:spAutoFit/>
          </a:bodyPr>
          <a:lstStyle/>
          <a:p>
            <a:r>
              <a:rPr lang="en-US" altLang="zh-CN" sz="4000" dirty="0"/>
              <a:t>NN forward propagation:</a:t>
            </a:r>
          </a:p>
        </p:txBody>
      </p:sp>
      <p:pic>
        <p:nvPicPr>
          <p:cNvPr id="6" name="图片 5">
            <a:extLst>
              <a:ext uri="{FF2B5EF4-FFF2-40B4-BE49-F238E27FC236}">
                <a16:creationId xmlns:a16="http://schemas.microsoft.com/office/drawing/2014/main" id="{BE4B1DD0-A1E2-4B6D-95DF-BC2A358CD07E}"/>
              </a:ext>
            </a:extLst>
          </p:cNvPr>
          <p:cNvPicPr>
            <a:picLocks noChangeAspect="1"/>
          </p:cNvPicPr>
          <p:nvPr/>
        </p:nvPicPr>
        <p:blipFill>
          <a:blip r:embed="rId3"/>
          <a:stretch>
            <a:fillRect/>
          </a:stretch>
        </p:blipFill>
        <p:spPr>
          <a:xfrm>
            <a:off x="6494067" y="2361517"/>
            <a:ext cx="4680247" cy="2396222"/>
          </a:xfrm>
          <a:prstGeom prst="rect">
            <a:avLst/>
          </a:prstGeom>
        </p:spPr>
      </p:pic>
    </p:spTree>
    <p:extLst>
      <p:ext uri="{BB962C8B-B14F-4D97-AF65-F5344CB8AC3E}">
        <p14:creationId xmlns:p14="http://schemas.microsoft.com/office/powerpoint/2010/main" val="2523485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C93124D-FB26-4D61-AA37-0AADC030F184}"/>
              </a:ext>
            </a:extLst>
          </p:cNvPr>
          <p:cNvPicPr>
            <a:picLocks noChangeAspect="1"/>
          </p:cNvPicPr>
          <p:nvPr/>
        </p:nvPicPr>
        <p:blipFill>
          <a:blip r:embed="rId2"/>
          <a:stretch>
            <a:fillRect/>
          </a:stretch>
        </p:blipFill>
        <p:spPr>
          <a:xfrm>
            <a:off x="-1" y="690101"/>
            <a:ext cx="8181474" cy="6167899"/>
          </a:xfrm>
          <a:prstGeom prst="rect">
            <a:avLst/>
          </a:prstGeom>
        </p:spPr>
      </p:pic>
      <p:pic>
        <p:nvPicPr>
          <p:cNvPr id="5" name="图片 4">
            <a:extLst>
              <a:ext uri="{FF2B5EF4-FFF2-40B4-BE49-F238E27FC236}">
                <a16:creationId xmlns:a16="http://schemas.microsoft.com/office/drawing/2014/main" id="{F842980B-2F9E-4A97-8DF0-A563EE284934}"/>
              </a:ext>
            </a:extLst>
          </p:cNvPr>
          <p:cNvPicPr>
            <a:picLocks noChangeAspect="1"/>
          </p:cNvPicPr>
          <p:nvPr/>
        </p:nvPicPr>
        <p:blipFill rotWithShape="1">
          <a:blip r:embed="rId3"/>
          <a:srcRect l="27105"/>
          <a:stretch/>
        </p:blipFill>
        <p:spPr>
          <a:xfrm>
            <a:off x="6389341" y="4786952"/>
            <a:ext cx="4622563" cy="1756606"/>
          </a:xfrm>
          <a:prstGeom prst="rect">
            <a:avLst/>
          </a:prstGeom>
        </p:spPr>
      </p:pic>
      <p:pic>
        <p:nvPicPr>
          <p:cNvPr id="2052" name="Picture 4">
            <a:extLst>
              <a:ext uri="{FF2B5EF4-FFF2-40B4-BE49-F238E27FC236}">
                <a16:creationId xmlns:a16="http://schemas.microsoft.com/office/drawing/2014/main" id="{A09182C1-DC37-42B9-96DF-A59913E7A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191" y="1247184"/>
            <a:ext cx="4622563" cy="5298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FD2DE1D-E159-4495-9221-5DEEDDCEDE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0191" y="2143867"/>
            <a:ext cx="3805720" cy="47571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79AB4C39-C2C1-4BEB-8724-356692984D37}"/>
              </a:ext>
            </a:extLst>
          </p:cNvPr>
          <p:cNvSpPr/>
          <p:nvPr/>
        </p:nvSpPr>
        <p:spPr>
          <a:xfrm>
            <a:off x="165694" y="111281"/>
            <a:ext cx="5404043" cy="707886"/>
          </a:xfrm>
          <a:prstGeom prst="rect">
            <a:avLst/>
          </a:prstGeom>
        </p:spPr>
        <p:txBody>
          <a:bodyPr wrap="none">
            <a:spAutoFit/>
          </a:bodyPr>
          <a:lstStyle/>
          <a:p>
            <a:r>
              <a:rPr lang="en-US" altLang="zh-CN" sz="4000" dirty="0"/>
              <a:t>NN back propagation:</a:t>
            </a:r>
          </a:p>
        </p:txBody>
      </p:sp>
    </p:spTree>
    <p:extLst>
      <p:ext uri="{BB962C8B-B14F-4D97-AF65-F5344CB8AC3E}">
        <p14:creationId xmlns:p14="http://schemas.microsoft.com/office/powerpoint/2010/main" val="467384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3416320" cy="646331"/>
          </a:xfrm>
          <a:prstGeom prst="rect">
            <a:avLst/>
          </a:prstGeom>
          <a:noFill/>
        </p:spPr>
        <p:txBody>
          <a:bodyPr wrap="none" rtlCol="0">
            <a:spAutoFit/>
          </a:bodyPr>
          <a:lstStyle/>
          <a:p>
            <a:r>
              <a:rPr lang="zh-CN" altLang="en-US" sz="3600" dirty="0"/>
              <a:t>神经网络回顾：</a:t>
            </a:r>
            <a:endParaRPr lang="en-US" altLang="zh-CN" sz="3600" dirty="0"/>
          </a:p>
        </p:txBody>
      </p:sp>
      <p:sp>
        <p:nvSpPr>
          <p:cNvPr id="6" name="文本框 5">
            <a:extLst>
              <a:ext uri="{FF2B5EF4-FFF2-40B4-BE49-F238E27FC236}">
                <a16:creationId xmlns:a16="http://schemas.microsoft.com/office/drawing/2014/main" id="{F1A26789-1B54-4618-9B03-77CEA71B450F}"/>
              </a:ext>
            </a:extLst>
          </p:cNvPr>
          <p:cNvSpPr txBox="1"/>
          <p:nvPr/>
        </p:nvSpPr>
        <p:spPr>
          <a:xfrm>
            <a:off x="1616066" y="1166842"/>
            <a:ext cx="9870081" cy="5262979"/>
          </a:xfrm>
          <a:prstGeom prst="rect">
            <a:avLst/>
          </a:prstGeom>
          <a:noFill/>
        </p:spPr>
        <p:txBody>
          <a:bodyPr wrap="square" rtlCol="0">
            <a:spAutoFit/>
          </a:bodyPr>
          <a:lstStyle/>
          <a:p>
            <a:pPr marL="571500" indent="-571500">
              <a:buFont typeface="Arial" panose="020B0604020202020204" pitchFamily="34" charset="0"/>
              <a:buChar char="•"/>
            </a:pPr>
            <a:r>
              <a:rPr lang="en-US" altLang="zh-CN" sz="3200" dirty="0"/>
              <a:t>NN</a:t>
            </a:r>
            <a:r>
              <a:rPr lang="zh-CN" altLang="en-US" sz="3200" dirty="0"/>
              <a:t>（标准神经网络）</a:t>
            </a:r>
            <a:endParaRPr lang="en-US" altLang="zh-CN" sz="3200" dirty="0"/>
          </a:p>
          <a:p>
            <a:r>
              <a:rPr lang="en-US" altLang="zh-CN" sz="3200" dirty="0"/>
              <a:t>		</a:t>
            </a:r>
            <a:r>
              <a:rPr lang="zh-CN" altLang="en-US" sz="2800" dirty="0"/>
              <a:t>输入层，隐藏层，输出层的标准三剑客</a:t>
            </a:r>
            <a:endParaRPr lang="en-US" altLang="zh-CN" sz="2800" dirty="0"/>
          </a:p>
          <a:p>
            <a:pPr marL="571500" indent="-571500">
              <a:buFont typeface="Arial" panose="020B0604020202020204" pitchFamily="34" charset="0"/>
              <a:buChar char="•"/>
            </a:pPr>
            <a:r>
              <a:rPr lang="en-US" altLang="zh-CN" sz="3200" dirty="0">
                <a:solidFill>
                  <a:srgbClr val="FFFF00"/>
                </a:solidFill>
              </a:rPr>
              <a:t>DNN</a:t>
            </a:r>
            <a:r>
              <a:rPr lang="zh-CN" altLang="en-US" sz="3200" dirty="0">
                <a:solidFill>
                  <a:srgbClr val="FFFF00"/>
                </a:solidFill>
              </a:rPr>
              <a:t>（深度神经网络）</a:t>
            </a:r>
            <a:endParaRPr lang="en-US" altLang="zh-CN" sz="3200" dirty="0">
              <a:solidFill>
                <a:srgbClr val="FFFF00"/>
              </a:solidFill>
            </a:endParaRPr>
          </a:p>
          <a:p>
            <a:r>
              <a:rPr lang="en-US" altLang="zh-CN" sz="2800" dirty="0"/>
              <a:t>     	  </a:t>
            </a:r>
            <a:r>
              <a:rPr lang="zh-CN" altLang="en-US" sz="2800" dirty="0"/>
              <a:t>其实就是把</a:t>
            </a:r>
            <a:r>
              <a:rPr lang="en-US" altLang="zh-CN" sz="2800" dirty="0"/>
              <a:t>sigmoid function</a:t>
            </a:r>
            <a:r>
              <a:rPr lang="zh-CN" altLang="en-US" sz="2800" dirty="0"/>
              <a:t>换成了</a:t>
            </a:r>
            <a:r>
              <a:rPr lang="en-US" altLang="zh-CN" sz="2800" dirty="0" err="1"/>
              <a:t>ReLU</a:t>
            </a:r>
            <a:endParaRPr lang="en-US" altLang="zh-CN" sz="2800" dirty="0"/>
          </a:p>
          <a:p>
            <a:r>
              <a:rPr lang="en-US" altLang="zh-CN" sz="2800" dirty="0"/>
              <a:t>		  (〃</a:t>
            </a:r>
            <a:r>
              <a:rPr lang="zh-CN" altLang="en-US" sz="2800" dirty="0"/>
              <a:t>＞皿＜</a:t>
            </a:r>
            <a:r>
              <a:rPr lang="en-US" altLang="zh-CN" sz="2800" dirty="0"/>
              <a:t>)</a:t>
            </a:r>
          </a:p>
          <a:p>
            <a:pPr marL="571500" indent="-571500">
              <a:buFont typeface="Arial" panose="020B0604020202020204" pitchFamily="34" charset="0"/>
              <a:buChar char="•"/>
            </a:pPr>
            <a:r>
              <a:rPr lang="en-US" altLang="zh-CN" sz="3200" dirty="0"/>
              <a:t>RNN</a:t>
            </a:r>
            <a:r>
              <a:rPr lang="zh-CN" altLang="en-US" sz="3200" dirty="0"/>
              <a:t>（循环神经网络）</a:t>
            </a:r>
            <a:endParaRPr lang="en-US" altLang="zh-CN" sz="3200" dirty="0"/>
          </a:p>
          <a:p>
            <a:pPr lvl="1"/>
            <a:r>
              <a:rPr lang="en-US" altLang="zh-CN" sz="3200" dirty="0"/>
              <a:t>     </a:t>
            </a:r>
            <a:r>
              <a:rPr lang="zh-CN" altLang="en-US" sz="2800" dirty="0"/>
              <a:t>专门解决时间序列问题，用来提取时间序列，比起</a:t>
            </a:r>
            <a:r>
              <a:rPr lang="en-US" altLang="zh-CN" sz="2800" dirty="0"/>
              <a:t>		     	  NN</a:t>
            </a:r>
            <a:r>
              <a:rPr lang="zh-CN" altLang="en-US" sz="2800" dirty="0"/>
              <a:t>，有了记忆力ヾ</a:t>
            </a:r>
            <a:r>
              <a:rPr lang="en-US" altLang="zh-CN" sz="2800" dirty="0"/>
              <a:t>(◍°∇°◍)</a:t>
            </a:r>
            <a:r>
              <a:rPr lang="zh-CN" altLang="en-US" sz="2800" dirty="0"/>
              <a:t>ﾉﾞ</a:t>
            </a:r>
            <a:endParaRPr lang="en-US" altLang="zh-CN" sz="2800" dirty="0"/>
          </a:p>
          <a:p>
            <a:pPr marL="571500" indent="-571500">
              <a:buFont typeface="Arial" panose="020B0604020202020204" pitchFamily="34" charset="0"/>
              <a:buChar char="•"/>
            </a:pPr>
            <a:r>
              <a:rPr lang="en-US" altLang="zh-CN" sz="3200" dirty="0"/>
              <a:t>CNN</a:t>
            </a:r>
            <a:r>
              <a:rPr lang="zh-CN" altLang="en-US" sz="3200" dirty="0"/>
              <a:t>（卷积神经网络）</a:t>
            </a:r>
            <a:endParaRPr lang="en-US" altLang="zh-CN" sz="3200" dirty="0"/>
          </a:p>
          <a:p>
            <a:r>
              <a:rPr lang="en-US" altLang="zh-CN" sz="3200" dirty="0"/>
              <a:t>		</a:t>
            </a:r>
            <a:r>
              <a:rPr lang="zh-CN" altLang="en-US" sz="2800" dirty="0"/>
              <a:t>先提取特征，再拼接还原，主要用于图像领域</a:t>
            </a:r>
            <a:endParaRPr lang="en-US" altLang="zh-CN" sz="2800" dirty="0"/>
          </a:p>
          <a:p>
            <a:r>
              <a:rPr lang="en-US" altLang="zh-CN" sz="2800" dirty="0"/>
              <a:t>		</a:t>
            </a:r>
            <a:r>
              <a:rPr lang="zh-CN" altLang="en-US" sz="2800" dirty="0"/>
              <a:t>（事实上</a:t>
            </a:r>
            <a:r>
              <a:rPr lang="en-US" altLang="zh-CN" sz="2800" dirty="0"/>
              <a:t>NLP</a:t>
            </a:r>
            <a:r>
              <a:rPr lang="zh-CN" altLang="en-US" sz="2800" dirty="0"/>
              <a:t>也可以，甚至还挺多的）</a:t>
            </a:r>
            <a:endParaRPr lang="en-US" altLang="zh-CN" sz="2800" dirty="0"/>
          </a:p>
        </p:txBody>
      </p:sp>
    </p:spTree>
    <p:extLst>
      <p:ext uri="{BB962C8B-B14F-4D97-AF65-F5344CB8AC3E}">
        <p14:creationId xmlns:p14="http://schemas.microsoft.com/office/powerpoint/2010/main" val="64120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415AAC2-0595-44F7-98D6-0C968AD4E387}"/>
              </a:ext>
            </a:extLst>
          </p:cNvPr>
          <p:cNvSpPr/>
          <p:nvPr/>
        </p:nvSpPr>
        <p:spPr>
          <a:xfrm>
            <a:off x="775294" y="157001"/>
            <a:ext cx="1563248" cy="707886"/>
          </a:xfrm>
          <a:prstGeom prst="rect">
            <a:avLst/>
          </a:prstGeom>
        </p:spPr>
        <p:txBody>
          <a:bodyPr wrap="none">
            <a:spAutoFit/>
          </a:bodyPr>
          <a:lstStyle/>
          <a:p>
            <a:r>
              <a:rPr lang="en-US" altLang="zh-CN" sz="4000" dirty="0"/>
              <a:t>DNN:</a:t>
            </a:r>
          </a:p>
        </p:txBody>
      </p:sp>
      <p:sp>
        <p:nvSpPr>
          <p:cNvPr id="7" name="矩形 6">
            <a:extLst>
              <a:ext uri="{FF2B5EF4-FFF2-40B4-BE49-F238E27FC236}">
                <a16:creationId xmlns:a16="http://schemas.microsoft.com/office/drawing/2014/main" id="{655FD9F1-B3E4-4C79-9CD3-1446F1003D88}"/>
              </a:ext>
            </a:extLst>
          </p:cNvPr>
          <p:cNvSpPr/>
          <p:nvPr/>
        </p:nvSpPr>
        <p:spPr>
          <a:xfrm>
            <a:off x="1752983" y="1188720"/>
            <a:ext cx="9326497" cy="5324535"/>
          </a:xfrm>
          <a:prstGeom prst="rect">
            <a:avLst/>
          </a:prstGeom>
        </p:spPr>
        <p:txBody>
          <a:bodyPr wrap="square">
            <a:spAutoFit/>
          </a:bodyPr>
          <a:lstStyle/>
          <a:p>
            <a:r>
              <a:rPr lang="en-US" altLang="zh-CN" sz="4000" dirty="0"/>
              <a:t>NN </a:t>
            </a:r>
            <a:r>
              <a:rPr lang="zh-CN" altLang="en-US" sz="4000" dirty="0"/>
              <a:t>有着两个无法避免的问题！</a:t>
            </a:r>
            <a:endParaRPr lang="en-US" altLang="zh-CN" sz="4000" dirty="0"/>
          </a:p>
          <a:p>
            <a:endParaRPr lang="en-US" altLang="zh-CN" sz="4000" dirty="0"/>
          </a:p>
          <a:p>
            <a:r>
              <a:rPr lang="en-US" altLang="zh-CN" sz="5400" dirty="0"/>
              <a:t>1. </a:t>
            </a:r>
            <a:r>
              <a:rPr lang="zh-CN" altLang="en-US" sz="2800" dirty="0"/>
              <a:t>优化函数越来越容易陷入局部最优解，并且这个“陷阱”越来越偏离真正的全局最优。</a:t>
            </a:r>
            <a:endParaRPr lang="en-US" altLang="zh-CN" sz="2800" dirty="0"/>
          </a:p>
          <a:p>
            <a:endParaRPr lang="en-US" altLang="zh-CN" sz="2800" dirty="0"/>
          </a:p>
          <a:p>
            <a:r>
              <a:rPr lang="en-US" altLang="zh-CN" sz="5400" dirty="0"/>
              <a:t>2. </a:t>
            </a:r>
            <a:r>
              <a:rPr lang="zh-CN" altLang="en-US" sz="2800" dirty="0"/>
              <a:t>随着网络层数增加，“梯度消失”现象更加严重。</a:t>
            </a:r>
            <a:endParaRPr lang="en-US" altLang="zh-CN" sz="2800" dirty="0"/>
          </a:p>
          <a:p>
            <a:pPr lvl="2"/>
            <a:r>
              <a:rPr lang="zh-CN" altLang="en-US" sz="2400" dirty="0">
                <a:solidFill>
                  <a:srgbClr val="FFFF00"/>
                </a:solidFill>
              </a:rPr>
              <a:t>常常使用</a:t>
            </a:r>
            <a:r>
              <a:rPr lang="en-US" altLang="zh-CN" sz="2400" dirty="0">
                <a:solidFill>
                  <a:srgbClr val="FFFF00"/>
                </a:solidFill>
              </a:rPr>
              <a:t>sigmoid</a:t>
            </a:r>
            <a:r>
              <a:rPr lang="zh-CN" altLang="en-US" sz="2400" dirty="0">
                <a:solidFill>
                  <a:srgbClr val="FFFF00"/>
                </a:solidFill>
              </a:rPr>
              <a:t>作为神经元的输入输出函数。对于幅度为</a:t>
            </a:r>
            <a:r>
              <a:rPr lang="en-US" altLang="zh-CN" sz="2400" dirty="0">
                <a:solidFill>
                  <a:srgbClr val="FFFF00"/>
                </a:solidFill>
              </a:rPr>
              <a:t>1</a:t>
            </a:r>
            <a:r>
              <a:rPr lang="zh-CN" altLang="en-US" sz="2400" dirty="0">
                <a:solidFill>
                  <a:srgbClr val="FFFF00"/>
                </a:solidFill>
              </a:rPr>
              <a:t>的信号，在反向传播梯度时，每传递一层，梯度衰减为原来的</a:t>
            </a:r>
            <a:r>
              <a:rPr lang="en-US" altLang="zh-CN" sz="2400" dirty="0">
                <a:solidFill>
                  <a:srgbClr val="FFFF00"/>
                </a:solidFill>
              </a:rPr>
              <a:t>0.25</a:t>
            </a:r>
            <a:r>
              <a:rPr lang="zh-CN" altLang="en-US" sz="2400" dirty="0">
                <a:solidFill>
                  <a:srgbClr val="FFFF00"/>
                </a:solidFill>
              </a:rPr>
              <a:t>。层数一多，梯度指数衰减后低层基本上接受不到有效的训练信号</a:t>
            </a:r>
            <a:r>
              <a:rPr lang="en-US" altLang="zh-CN" sz="2400" dirty="0">
                <a:solidFill>
                  <a:srgbClr val="FFFF00"/>
                </a:solidFill>
              </a:rPr>
              <a:t>!</a:t>
            </a:r>
          </a:p>
        </p:txBody>
      </p:sp>
    </p:spTree>
    <p:extLst>
      <p:ext uri="{BB962C8B-B14F-4D97-AF65-F5344CB8AC3E}">
        <p14:creationId xmlns:p14="http://schemas.microsoft.com/office/powerpoint/2010/main" val="2952075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415AAC2-0595-44F7-98D6-0C968AD4E387}"/>
              </a:ext>
            </a:extLst>
          </p:cNvPr>
          <p:cNvSpPr/>
          <p:nvPr/>
        </p:nvSpPr>
        <p:spPr>
          <a:xfrm>
            <a:off x="775294" y="157001"/>
            <a:ext cx="1563248" cy="707886"/>
          </a:xfrm>
          <a:prstGeom prst="rect">
            <a:avLst/>
          </a:prstGeom>
        </p:spPr>
        <p:txBody>
          <a:bodyPr wrap="none">
            <a:spAutoFit/>
          </a:bodyPr>
          <a:lstStyle/>
          <a:p>
            <a:r>
              <a:rPr lang="en-US" altLang="zh-CN" sz="4000" dirty="0"/>
              <a:t>DNN:</a:t>
            </a:r>
          </a:p>
        </p:txBody>
      </p:sp>
      <p:sp>
        <p:nvSpPr>
          <p:cNvPr id="7" name="矩形 6">
            <a:extLst>
              <a:ext uri="{FF2B5EF4-FFF2-40B4-BE49-F238E27FC236}">
                <a16:creationId xmlns:a16="http://schemas.microsoft.com/office/drawing/2014/main" id="{655FD9F1-B3E4-4C79-9CD3-1446F1003D88}"/>
              </a:ext>
            </a:extLst>
          </p:cNvPr>
          <p:cNvSpPr/>
          <p:nvPr/>
        </p:nvSpPr>
        <p:spPr>
          <a:xfrm>
            <a:off x="4389503" y="2743200"/>
            <a:ext cx="9326497" cy="1692771"/>
          </a:xfrm>
          <a:prstGeom prst="rect">
            <a:avLst/>
          </a:prstGeom>
        </p:spPr>
        <p:txBody>
          <a:bodyPr wrap="square">
            <a:spAutoFit/>
          </a:bodyPr>
          <a:lstStyle/>
          <a:p>
            <a:r>
              <a:rPr lang="zh-CN" altLang="en-US" sz="4000" dirty="0">
                <a:solidFill>
                  <a:srgbClr val="FFFF00"/>
                </a:solidFill>
              </a:rPr>
              <a:t>解决方法！！！</a:t>
            </a:r>
            <a:endParaRPr lang="en-US" altLang="zh-CN" sz="4000" dirty="0">
              <a:solidFill>
                <a:srgbClr val="FFFF00"/>
              </a:solidFill>
            </a:endParaRPr>
          </a:p>
          <a:p>
            <a:r>
              <a:rPr lang="zh-CN" altLang="en-US" sz="4000" dirty="0">
                <a:solidFill>
                  <a:srgbClr val="FFFF00"/>
                </a:solidFill>
              </a:rPr>
              <a:t>更换激活函数！</a:t>
            </a:r>
            <a:endParaRPr lang="en-US" altLang="zh-CN" sz="4000" dirty="0">
              <a:solidFill>
                <a:srgbClr val="FFFF00"/>
              </a:solidFill>
            </a:endParaRPr>
          </a:p>
          <a:p>
            <a:endParaRPr lang="en-US" altLang="zh-CN" sz="2400" dirty="0">
              <a:solidFill>
                <a:srgbClr val="FFFF00"/>
              </a:solidFill>
            </a:endParaRPr>
          </a:p>
        </p:txBody>
      </p:sp>
    </p:spTree>
    <p:extLst>
      <p:ext uri="{BB962C8B-B14F-4D97-AF65-F5344CB8AC3E}">
        <p14:creationId xmlns:p14="http://schemas.microsoft.com/office/powerpoint/2010/main" val="2868935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2B9FCC-5A47-4D56-9807-BA23A3F2BE0F}"/>
              </a:ext>
            </a:extLst>
          </p:cNvPr>
          <p:cNvSpPr/>
          <p:nvPr/>
        </p:nvSpPr>
        <p:spPr>
          <a:xfrm>
            <a:off x="302854" y="324641"/>
            <a:ext cx="5314275" cy="707886"/>
          </a:xfrm>
          <a:prstGeom prst="rect">
            <a:avLst/>
          </a:prstGeom>
        </p:spPr>
        <p:txBody>
          <a:bodyPr wrap="none">
            <a:spAutoFit/>
          </a:bodyPr>
          <a:lstStyle/>
          <a:p>
            <a:r>
              <a:rPr lang="zh-CN" altLang="en-US" sz="4000" dirty="0"/>
              <a:t>为什么使用激活函数？</a:t>
            </a:r>
          </a:p>
        </p:txBody>
      </p:sp>
      <p:pic>
        <p:nvPicPr>
          <p:cNvPr id="2" name="图片 1">
            <a:extLst>
              <a:ext uri="{FF2B5EF4-FFF2-40B4-BE49-F238E27FC236}">
                <a16:creationId xmlns:a16="http://schemas.microsoft.com/office/drawing/2014/main" id="{BEC2B0CD-4170-4A1E-AC0C-E7415AE8A451}"/>
              </a:ext>
            </a:extLst>
          </p:cNvPr>
          <p:cNvPicPr>
            <a:picLocks noChangeAspect="1"/>
          </p:cNvPicPr>
          <p:nvPr/>
        </p:nvPicPr>
        <p:blipFill>
          <a:blip r:embed="rId2"/>
          <a:stretch>
            <a:fillRect/>
          </a:stretch>
        </p:blipFill>
        <p:spPr>
          <a:xfrm>
            <a:off x="302854" y="1392816"/>
            <a:ext cx="10593653" cy="3346133"/>
          </a:xfrm>
          <a:prstGeom prst="rect">
            <a:avLst/>
          </a:prstGeom>
        </p:spPr>
      </p:pic>
      <p:sp>
        <p:nvSpPr>
          <p:cNvPr id="7" name="矩形 6">
            <a:extLst>
              <a:ext uri="{FF2B5EF4-FFF2-40B4-BE49-F238E27FC236}">
                <a16:creationId xmlns:a16="http://schemas.microsoft.com/office/drawing/2014/main" id="{ECDAE4A6-3A37-497D-BFE7-4A23F9011439}"/>
              </a:ext>
            </a:extLst>
          </p:cNvPr>
          <p:cNvSpPr/>
          <p:nvPr/>
        </p:nvSpPr>
        <p:spPr>
          <a:xfrm>
            <a:off x="733147" y="5282119"/>
            <a:ext cx="10163360"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回想</a:t>
            </a:r>
            <a:r>
              <a:rPr lang="en-US" altLang="zh-CN" sz="3200" dirty="0">
                <a:latin typeface="微软雅黑" panose="020B0503020204020204" pitchFamily="34" charset="-122"/>
                <a:ea typeface="微软雅黑" panose="020B0503020204020204" pitchFamily="34" charset="-122"/>
              </a:rPr>
              <a:t>AI</a:t>
            </a:r>
            <a:r>
              <a:rPr lang="zh-CN" altLang="en-US" sz="3200" dirty="0">
                <a:latin typeface="微软雅黑" panose="020B0503020204020204" pitchFamily="34" charset="-122"/>
                <a:ea typeface="微软雅黑" panose="020B0503020204020204" pitchFamily="34" charset="-122"/>
              </a:rPr>
              <a:t>作业，</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层的</a:t>
            </a:r>
            <a:r>
              <a:rPr lang="en-US" altLang="zh-CN" sz="3200" dirty="0">
                <a:latin typeface="微软雅黑" panose="020B0503020204020204" pitchFamily="34" charset="-122"/>
                <a:ea typeface="微软雅黑" panose="020B0503020204020204" pitchFamily="34" charset="-122"/>
              </a:rPr>
              <a:t>NN</a:t>
            </a:r>
            <a:r>
              <a:rPr lang="zh-CN" altLang="en-US" sz="3200" dirty="0">
                <a:latin typeface="微软雅黑" panose="020B0503020204020204" pitchFamily="34" charset="-122"/>
                <a:ea typeface="微软雅黑" panose="020B0503020204020204" pitchFamily="34" charset="-122"/>
              </a:rPr>
              <a:t>神经网络为什么还是线性输出？</a:t>
            </a:r>
          </a:p>
        </p:txBody>
      </p:sp>
    </p:spTree>
    <p:extLst>
      <p:ext uri="{BB962C8B-B14F-4D97-AF65-F5344CB8AC3E}">
        <p14:creationId xmlns:p14="http://schemas.microsoft.com/office/powerpoint/2010/main" val="398212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2B9FCC-5A47-4D56-9807-BA23A3F2BE0F}"/>
              </a:ext>
            </a:extLst>
          </p:cNvPr>
          <p:cNvSpPr/>
          <p:nvPr/>
        </p:nvSpPr>
        <p:spPr>
          <a:xfrm>
            <a:off x="302854" y="324641"/>
            <a:ext cx="2116285" cy="707886"/>
          </a:xfrm>
          <a:prstGeom prst="rect">
            <a:avLst/>
          </a:prstGeom>
        </p:spPr>
        <p:txBody>
          <a:bodyPr wrap="none">
            <a:spAutoFit/>
          </a:bodyPr>
          <a:lstStyle/>
          <a:p>
            <a:r>
              <a:rPr lang="en-US" altLang="zh-CN" sz="4000" dirty="0"/>
              <a:t>Sigmoid</a:t>
            </a:r>
            <a:endParaRPr lang="zh-CN" altLang="en-US" sz="4000" dirty="0"/>
          </a:p>
        </p:txBody>
      </p:sp>
      <p:pic>
        <p:nvPicPr>
          <p:cNvPr id="3" name="图片 2">
            <a:extLst>
              <a:ext uri="{FF2B5EF4-FFF2-40B4-BE49-F238E27FC236}">
                <a16:creationId xmlns:a16="http://schemas.microsoft.com/office/drawing/2014/main" id="{48A70D1E-CBCF-4AF4-A7CD-CD5A7F132A38}"/>
              </a:ext>
            </a:extLst>
          </p:cNvPr>
          <p:cNvPicPr>
            <a:picLocks noChangeAspect="1"/>
          </p:cNvPicPr>
          <p:nvPr/>
        </p:nvPicPr>
        <p:blipFill>
          <a:blip r:embed="rId2"/>
          <a:stretch>
            <a:fillRect/>
          </a:stretch>
        </p:blipFill>
        <p:spPr>
          <a:xfrm>
            <a:off x="302854" y="1569720"/>
            <a:ext cx="7624645" cy="4534988"/>
          </a:xfrm>
          <a:prstGeom prst="rect">
            <a:avLst/>
          </a:prstGeom>
        </p:spPr>
      </p:pic>
      <p:pic>
        <p:nvPicPr>
          <p:cNvPr id="4" name="图片 3">
            <a:extLst>
              <a:ext uri="{FF2B5EF4-FFF2-40B4-BE49-F238E27FC236}">
                <a16:creationId xmlns:a16="http://schemas.microsoft.com/office/drawing/2014/main" id="{BDE587DC-630A-41D8-B4B6-43EE6E11A60A}"/>
              </a:ext>
            </a:extLst>
          </p:cNvPr>
          <p:cNvPicPr>
            <a:picLocks noChangeAspect="1"/>
          </p:cNvPicPr>
          <p:nvPr/>
        </p:nvPicPr>
        <p:blipFill>
          <a:blip r:embed="rId3"/>
          <a:stretch>
            <a:fillRect/>
          </a:stretch>
        </p:blipFill>
        <p:spPr>
          <a:xfrm>
            <a:off x="6096000" y="3429000"/>
            <a:ext cx="4778693" cy="939044"/>
          </a:xfrm>
          <a:prstGeom prst="rect">
            <a:avLst/>
          </a:prstGeom>
        </p:spPr>
      </p:pic>
    </p:spTree>
    <p:extLst>
      <p:ext uri="{BB962C8B-B14F-4D97-AF65-F5344CB8AC3E}">
        <p14:creationId xmlns:p14="http://schemas.microsoft.com/office/powerpoint/2010/main" val="3585608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2B9FCC-5A47-4D56-9807-BA23A3F2BE0F}"/>
              </a:ext>
            </a:extLst>
          </p:cNvPr>
          <p:cNvSpPr/>
          <p:nvPr/>
        </p:nvSpPr>
        <p:spPr>
          <a:xfrm>
            <a:off x="302854" y="324641"/>
            <a:ext cx="1295547" cy="707886"/>
          </a:xfrm>
          <a:prstGeom prst="rect">
            <a:avLst/>
          </a:prstGeom>
        </p:spPr>
        <p:txBody>
          <a:bodyPr wrap="none">
            <a:spAutoFit/>
          </a:bodyPr>
          <a:lstStyle/>
          <a:p>
            <a:r>
              <a:rPr lang="en-US" altLang="zh-CN" sz="4000" dirty="0"/>
              <a:t>tanh</a:t>
            </a:r>
            <a:endParaRPr lang="zh-CN" altLang="en-US" sz="4000" dirty="0"/>
          </a:p>
        </p:txBody>
      </p:sp>
      <p:pic>
        <p:nvPicPr>
          <p:cNvPr id="2" name="图片 1">
            <a:extLst>
              <a:ext uri="{FF2B5EF4-FFF2-40B4-BE49-F238E27FC236}">
                <a16:creationId xmlns:a16="http://schemas.microsoft.com/office/drawing/2014/main" id="{563AD33A-9F60-49C7-8B32-C2891498865D}"/>
              </a:ext>
            </a:extLst>
          </p:cNvPr>
          <p:cNvPicPr>
            <a:picLocks noChangeAspect="1"/>
          </p:cNvPicPr>
          <p:nvPr/>
        </p:nvPicPr>
        <p:blipFill>
          <a:blip r:embed="rId2"/>
          <a:stretch>
            <a:fillRect/>
          </a:stretch>
        </p:blipFill>
        <p:spPr>
          <a:xfrm>
            <a:off x="2730415" y="1032527"/>
            <a:ext cx="6410325" cy="5476875"/>
          </a:xfrm>
          <a:prstGeom prst="rect">
            <a:avLst/>
          </a:prstGeom>
        </p:spPr>
      </p:pic>
    </p:spTree>
    <p:extLst>
      <p:ext uri="{BB962C8B-B14F-4D97-AF65-F5344CB8AC3E}">
        <p14:creationId xmlns:p14="http://schemas.microsoft.com/office/powerpoint/2010/main" val="2692190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0DF0192-BE5E-4FC6-9C86-5642EB999728}"/>
              </a:ext>
            </a:extLst>
          </p:cNvPr>
          <p:cNvSpPr/>
          <p:nvPr/>
        </p:nvSpPr>
        <p:spPr>
          <a:xfrm>
            <a:off x="2619334" y="348852"/>
            <a:ext cx="5517857" cy="707886"/>
          </a:xfrm>
          <a:prstGeom prst="rect">
            <a:avLst/>
          </a:prstGeom>
        </p:spPr>
        <p:txBody>
          <a:bodyPr wrap="none">
            <a:spAutoFit/>
          </a:bodyPr>
          <a:lstStyle/>
          <a:p>
            <a:r>
              <a:rPr lang="zh-CN" altLang="en-US" sz="4000" dirty="0"/>
              <a:t>梯度消失了？⁄</a:t>
            </a:r>
            <a:r>
              <a:rPr lang="en-US" altLang="zh-CN" sz="4000" dirty="0"/>
              <a:t>(⁄ ⁄•⁄ω⁄•⁄ ⁄)⁄</a:t>
            </a:r>
            <a:endParaRPr lang="zh-CN" altLang="en-US" sz="4000" dirty="0"/>
          </a:p>
        </p:txBody>
      </p:sp>
      <p:pic>
        <p:nvPicPr>
          <p:cNvPr id="7" name="图片 6">
            <a:extLst>
              <a:ext uri="{FF2B5EF4-FFF2-40B4-BE49-F238E27FC236}">
                <a16:creationId xmlns:a16="http://schemas.microsoft.com/office/drawing/2014/main" id="{B7DAD4BC-AFED-4D4A-B8BF-CA3CEC38E59E}"/>
              </a:ext>
            </a:extLst>
          </p:cNvPr>
          <p:cNvPicPr>
            <a:picLocks noChangeAspect="1"/>
          </p:cNvPicPr>
          <p:nvPr/>
        </p:nvPicPr>
        <p:blipFill>
          <a:blip r:embed="rId2"/>
          <a:stretch>
            <a:fillRect/>
          </a:stretch>
        </p:blipFill>
        <p:spPr>
          <a:xfrm>
            <a:off x="3077076" y="3007394"/>
            <a:ext cx="5524500" cy="2800350"/>
          </a:xfrm>
          <a:prstGeom prst="rect">
            <a:avLst/>
          </a:prstGeom>
        </p:spPr>
      </p:pic>
      <p:sp>
        <p:nvSpPr>
          <p:cNvPr id="8" name="矩形 7">
            <a:extLst>
              <a:ext uri="{FF2B5EF4-FFF2-40B4-BE49-F238E27FC236}">
                <a16:creationId xmlns:a16="http://schemas.microsoft.com/office/drawing/2014/main" id="{BAE1D708-C5A0-4ADE-AC3F-52E736BE54B5}"/>
              </a:ext>
            </a:extLst>
          </p:cNvPr>
          <p:cNvSpPr/>
          <p:nvPr/>
        </p:nvSpPr>
        <p:spPr>
          <a:xfrm>
            <a:off x="1315452" y="1216458"/>
            <a:ext cx="9047748" cy="1631216"/>
          </a:xfrm>
          <a:prstGeom prst="rect">
            <a:avLst/>
          </a:prstGeom>
        </p:spPr>
        <p:txBody>
          <a:bodyPr wrap="square">
            <a:spAutoFit/>
          </a:bodyPr>
          <a:lstStyle/>
          <a:p>
            <a:r>
              <a:rPr lang="en-US" altLang="zh-CN" sz="2000" dirty="0">
                <a:solidFill>
                  <a:srgbClr val="4D4D4D"/>
                </a:solidFill>
                <a:latin typeface="Microsoft YaHei" panose="020B0503020204020204" pitchFamily="34" charset="-122"/>
                <a:ea typeface="Microsoft YaHei" panose="020B0503020204020204" pitchFamily="34" charset="-122"/>
              </a:rPr>
              <a:t>sigmoid</a:t>
            </a:r>
            <a:r>
              <a:rPr lang="zh-CN" altLang="en-US" sz="2000" dirty="0">
                <a:solidFill>
                  <a:srgbClr val="4D4D4D"/>
                </a:solidFill>
                <a:latin typeface="Microsoft YaHei" panose="020B0503020204020204" pitchFamily="34" charset="-122"/>
                <a:ea typeface="Microsoft YaHei" panose="020B0503020204020204" pitchFamily="34" charset="-122"/>
              </a:rPr>
              <a:t>函数和</a:t>
            </a:r>
            <a:r>
              <a:rPr lang="en-US" altLang="zh-CN" sz="2000" dirty="0">
                <a:solidFill>
                  <a:srgbClr val="4D4D4D"/>
                </a:solidFill>
                <a:latin typeface="Microsoft YaHei" panose="020B0503020204020204" pitchFamily="34" charset="-122"/>
                <a:ea typeface="Microsoft YaHei" panose="020B0503020204020204" pitchFamily="34" charset="-122"/>
              </a:rPr>
              <a:t>tanh</a:t>
            </a:r>
            <a:r>
              <a:rPr lang="zh-CN" altLang="en-US" sz="2000" dirty="0">
                <a:solidFill>
                  <a:srgbClr val="4D4D4D"/>
                </a:solidFill>
                <a:latin typeface="Microsoft YaHei" panose="020B0503020204020204" pitchFamily="34" charset="-122"/>
                <a:ea typeface="Microsoft YaHei" panose="020B0503020204020204" pitchFamily="34" charset="-122"/>
              </a:rPr>
              <a:t>函数都存在一个问题：当神经网络的层数增多的时候，由于在进行反向传播的时候，链式求导，多项相乘，函数进入饱和区（导数接近于零的地方）就会逐层传递，这种现象被称为梯度消失。</a:t>
            </a:r>
            <a:endParaRPr lang="en-US" altLang="zh-CN" sz="2000" dirty="0">
              <a:solidFill>
                <a:srgbClr val="4D4D4D"/>
              </a:solidFill>
              <a:latin typeface="Microsoft YaHei" panose="020B0503020204020204" pitchFamily="34" charset="-122"/>
              <a:ea typeface="Microsoft YaHei" panose="020B0503020204020204" pitchFamily="34" charset="-122"/>
            </a:endParaRPr>
          </a:p>
          <a:p>
            <a:endParaRPr lang="en-US" altLang="zh-CN" sz="2000" dirty="0">
              <a:solidFill>
                <a:srgbClr val="4D4D4D"/>
              </a:solidFill>
              <a:latin typeface="Microsoft YaHei" panose="020B0503020204020204" pitchFamily="34" charset="-122"/>
              <a:ea typeface="Microsoft YaHei" panose="020B0503020204020204" pitchFamily="34" charset="-122"/>
            </a:endParaRPr>
          </a:p>
          <a:p>
            <a:r>
              <a:rPr lang="zh-CN" altLang="en-US" sz="2000" dirty="0">
                <a:solidFill>
                  <a:srgbClr val="4D4D4D"/>
                </a:solidFill>
                <a:latin typeface="Microsoft YaHei" panose="020B0503020204020204" pitchFamily="34" charset="-122"/>
                <a:ea typeface="Microsoft YaHei" panose="020B0503020204020204" pitchFamily="34" charset="-122"/>
              </a:rPr>
              <a:t>可以解决？</a:t>
            </a:r>
            <a:r>
              <a:rPr lang="en-US" altLang="zh-CN" sz="2000" dirty="0">
                <a:solidFill>
                  <a:srgbClr val="4D4D4D"/>
                </a:solidFill>
                <a:latin typeface="Microsoft YaHei" panose="020B0503020204020204" pitchFamily="34" charset="-122"/>
                <a:ea typeface="Microsoft YaHei" panose="020B0503020204020204" pitchFamily="34" charset="-122"/>
              </a:rPr>
              <a:t> </a:t>
            </a:r>
            <a:r>
              <a:rPr lang="zh-CN" altLang="en-US" sz="2000" dirty="0">
                <a:solidFill>
                  <a:srgbClr val="4D4D4D"/>
                </a:solidFill>
                <a:latin typeface="Microsoft YaHei" panose="020B0503020204020204" pitchFamily="34" charset="-122"/>
                <a:ea typeface="Microsoft YaHei" panose="020B0503020204020204" pitchFamily="34" charset="-122"/>
              </a:rPr>
              <a:t>可以！通过</a:t>
            </a:r>
            <a:r>
              <a:rPr lang="en-US" altLang="zh-CN" sz="2000" dirty="0">
                <a:solidFill>
                  <a:srgbClr val="4D4D4D"/>
                </a:solidFill>
                <a:latin typeface="Microsoft YaHei" panose="020B0503020204020204" pitchFamily="34" charset="-122"/>
                <a:ea typeface="Microsoft YaHei" panose="020B0503020204020204" pitchFamily="34" charset="-122"/>
              </a:rPr>
              <a:t>batch normalization! </a:t>
            </a:r>
            <a:r>
              <a:rPr lang="zh-CN" altLang="en-US" sz="2000" dirty="0">
                <a:solidFill>
                  <a:srgbClr val="4D4D4D"/>
                </a:solidFill>
                <a:latin typeface="Microsoft YaHei" panose="020B0503020204020204" pitchFamily="34" charset="-122"/>
                <a:ea typeface="Microsoft YaHei" panose="020B0503020204020204" pitchFamily="34" charset="-122"/>
              </a:rPr>
              <a:t>后面会讲！</a:t>
            </a:r>
            <a:endParaRPr lang="zh-CN" altLang="en-US" sz="2000" dirty="0"/>
          </a:p>
        </p:txBody>
      </p:sp>
      <p:sp>
        <p:nvSpPr>
          <p:cNvPr id="9" name="矩形 8">
            <a:extLst>
              <a:ext uri="{FF2B5EF4-FFF2-40B4-BE49-F238E27FC236}">
                <a16:creationId xmlns:a16="http://schemas.microsoft.com/office/drawing/2014/main" id="{792C7976-E94A-4E68-AEEB-9F960BD03424}"/>
              </a:ext>
            </a:extLst>
          </p:cNvPr>
          <p:cNvSpPr/>
          <p:nvPr/>
        </p:nvSpPr>
        <p:spPr>
          <a:xfrm>
            <a:off x="2791324" y="5967464"/>
            <a:ext cx="6336633"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看到求导后的</a:t>
            </a:r>
            <a:r>
              <a:rPr lang="en-US" altLang="zh-CN" sz="2000" dirty="0">
                <a:latin typeface="微软雅黑" panose="020B0503020204020204" pitchFamily="34" charset="-122"/>
                <a:ea typeface="微软雅黑" panose="020B0503020204020204" pitchFamily="34" charset="-122"/>
              </a:rPr>
              <a:t>sigmoid</a:t>
            </a: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增大后，基本都没了</a:t>
            </a:r>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8990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2B9FCC-5A47-4D56-9807-BA23A3F2BE0F}"/>
              </a:ext>
            </a:extLst>
          </p:cNvPr>
          <p:cNvSpPr/>
          <p:nvPr/>
        </p:nvSpPr>
        <p:spPr>
          <a:xfrm>
            <a:off x="302854" y="324641"/>
            <a:ext cx="1571264" cy="707886"/>
          </a:xfrm>
          <a:prstGeom prst="rect">
            <a:avLst/>
          </a:prstGeom>
        </p:spPr>
        <p:txBody>
          <a:bodyPr wrap="none">
            <a:spAutoFit/>
          </a:bodyPr>
          <a:lstStyle/>
          <a:p>
            <a:r>
              <a:rPr lang="en-US" altLang="zh-CN" sz="4000" dirty="0" err="1"/>
              <a:t>ReLU</a:t>
            </a:r>
            <a:endParaRPr lang="zh-CN" altLang="en-US" sz="4000" dirty="0"/>
          </a:p>
        </p:txBody>
      </p:sp>
      <p:pic>
        <p:nvPicPr>
          <p:cNvPr id="3" name="图片 2">
            <a:extLst>
              <a:ext uri="{FF2B5EF4-FFF2-40B4-BE49-F238E27FC236}">
                <a16:creationId xmlns:a16="http://schemas.microsoft.com/office/drawing/2014/main" id="{8D700294-9099-4C0B-B2D5-26C511C858CF}"/>
              </a:ext>
            </a:extLst>
          </p:cNvPr>
          <p:cNvPicPr>
            <a:picLocks noChangeAspect="1"/>
          </p:cNvPicPr>
          <p:nvPr/>
        </p:nvPicPr>
        <p:blipFill>
          <a:blip r:embed="rId2"/>
          <a:stretch>
            <a:fillRect/>
          </a:stretch>
        </p:blipFill>
        <p:spPr>
          <a:xfrm>
            <a:off x="3538514" y="710865"/>
            <a:ext cx="4104021" cy="4451008"/>
          </a:xfrm>
          <a:prstGeom prst="rect">
            <a:avLst/>
          </a:prstGeom>
        </p:spPr>
      </p:pic>
      <p:sp>
        <p:nvSpPr>
          <p:cNvPr id="5" name="矩形 4">
            <a:extLst>
              <a:ext uri="{FF2B5EF4-FFF2-40B4-BE49-F238E27FC236}">
                <a16:creationId xmlns:a16="http://schemas.microsoft.com/office/drawing/2014/main" id="{51D307E0-1441-41E7-8745-41DAA344F02D}"/>
              </a:ext>
            </a:extLst>
          </p:cNvPr>
          <p:cNvSpPr/>
          <p:nvPr/>
        </p:nvSpPr>
        <p:spPr>
          <a:xfrm>
            <a:off x="1727758" y="5314203"/>
            <a:ext cx="8392041" cy="1077218"/>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仔细想想，这是线性函数吗？</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再想想，求导后的样子，会导致梯度消失吗？</a:t>
            </a:r>
          </a:p>
        </p:txBody>
      </p:sp>
    </p:spTree>
    <p:extLst>
      <p:ext uri="{BB962C8B-B14F-4D97-AF65-F5344CB8AC3E}">
        <p14:creationId xmlns:p14="http://schemas.microsoft.com/office/powerpoint/2010/main" val="384519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365B0DD6-DC74-4C60-A8EE-9BCE695E0BA2}"/>
              </a:ext>
            </a:extLst>
          </p:cNvPr>
          <p:cNvSpPr>
            <a:spLocks noChangeAspect="1" noChangeArrowheads="1"/>
          </p:cNvSpPr>
          <p:nvPr/>
        </p:nvSpPr>
        <p:spPr bwMode="auto">
          <a:xfrm>
            <a:off x="5943599" y="3276599"/>
            <a:ext cx="4291263" cy="42912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DA9BCF53-FAF3-4437-BA52-DC06537A2B9D}"/>
              </a:ext>
            </a:extLst>
          </p:cNvPr>
          <p:cNvPicPr>
            <a:picLocks noChangeAspect="1"/>
          </p:cNvPicPr>
          <p:nvPr/>
        </p:nvPicPr>
        <p:blipFill>
          <a:blip r:embed="rId2"/>
          <a:stretch>
            <a:fillRect/>
          </a:stretch>
        </p:blipFill>
        <p:spPr>
          <a:xfrm>
            <a:off x="580774" y="734979"/>
            <a:ext cx="10151395" cy="5083239"/>
          </a:xfrm>
          <a:prstGeom prst="rect">
            <a:avLst/>
          </a:prstGeom>
        </p:spPr>
      </p:pic>
    </p:spTree>
    <p:extLst>
      <p:ext uri="{BB962C8B-B14F-4D97-AF65-F5344CB8AC3E}">
        <p14:creationId xmlns:p14="http://schemas.microsoft.com/office/powerpoint/2010/main" val="2872621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2B9FCC-5A47-4D56-9807-BA23A3F2BE0F}"/>
              </a:ext>
            </a:extLst>
          </p:cNvPr>
          <p:cNvSpPr/>
          <p:nvPr/>
        </p:nvSpPr>
        <p:spPr>
          <a:xfrm>
            <a:off x="302854" y="324641"/>
            <a:ext cx="2154757" cy="707886"/>
          </a:xfrm>
          <a:prstGeom prst="rect">
            <a:avLst/>
          </a:prstGeom>
        </p:spPr>
        <p:txBody>
          <a:bodyPr wrap="none">
            <a:spAutoFit/>
          </a:bodyPr>
          <a:lstStyle/>
          <a:p>
            <a:r>
              <a:rPr lang="en-US" altLang="zh-CN" sz="4000" dirty="0" err="1"/>
              <a:t>Softmax</a:t>
            </a:r>
            <a:endParaRPr lang="zh-CN" altLang="en-US" sz="4000" dirty="0"/>
          </a:p>
        </p:txBody>
      </p:sp>
      <p:pic>
        <p:nvPicPr>
          <p:cNvPr id="2" name="图片 1">
            <a:extLst>
              <a:ext uri="{FF2B5EF4-FFF2-40B4-BE49-F238E27FC236}">
                <a16:creationId xmlns:a16="http://schemas.microsoft.com/office/drawing/2014/main" id="{6160CD00-2EA0-4C0E-88F4-78BA8F01B101}"/>
              </a:ext>
            </a:extLst>
          </p:cNvPr>
          <p:cNvPicPr>
            <a:picLocks noChangeAspect="1"/>
          </p:cNvPicPr>
          <p:nvPr/>
        </p:nvPicPr>
        <p:blipFill>
          <a:blip r:embed="rId2"/>
          <a:stretch>
            <a:fillRect/>
          </a:stretch>
        </p:blipFill>
        <p:spPr>
          <a:xfrm>
            <a:off x="1011554" y="1209674"/>
            <a:ext cx="8976845" cy="5084446"/>
          </a:xfrm>
          <a:prstGeom prst="rect">
            <a:avLst/>
          </a:prstGeom>
        </p:spPr>
      </p:pic>
    </p:spTree>
    <p:extLst>
      <p:ext uri="{BB962C8B-B14F-4D97-AF65-F5344CB8AC3E}">
        <p14:creationId xmlns:p14="http://schemas.microsoft.com/office/powerpoint/2010/main" val="1554334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923896A-E02C-47C1-9A2B-AAB2AB188638}"/>
              </a:ext>
            </a:extLst>
          </p:cNvPr>
          <p:cNvPicPr>
            <a:picLocks noChangeAspect="1"/>
          </p:cNvPicPr>
          <p:nvPr/>
        </p:nvPicPr>
        <p:blipFill>
          <a:blip r:embed="rId2"/>
          <a:stretch>
            <a:fillRect/>
          </a:stretch>
        </p:blipFill>
        <p:spPr>
          <a:xfrm>
            <a:off x="1187920" y="1187867"/>
            <a:ext cx="9816160" cy="4482265"/>
          </a:xfrm>
          <a:prstGeom prst="rect">
            <a:avLst/>
          </a:prstGeom>
        </p:spPr>
      </p:pic>
      <p:sp>
        <p:nvSpPr>
          <p:cNvPr id="5" name="矩形 4">
            <a:extLst>
              <a:ext uri="{FF2B5EF4-FFF2-40B4-BE49-F238E27FC236}">
                <a16:creationId xmlns:a16="http://schemas.microsoft.com/office/drawing/2014/main" id="{D144B101-C11C-44DC-A3BF-3F81F0C2B590}"/>
              </a:ext>
            </a:extLst>
          </p:cNvPr>
          <p:cNvSpPr/>
          <p:nvPr/>
        </p:nvSpPr>
        <p:spPr>
          <a:xfrm>
            <a:off x="270769" y="358624"/>
            <a:ext cx="10903947" cy="646331"/>
          </a:xfrm>
          <a:prstGeom prst="rect">
            <a:avLst/>
          </a:prstGeom>
        </p:spPr>
        <p:txBody>
          <a:bodyPr wrap="none">
            <a:spAutoFit/>
          </a:bodyPr>
          <a:lstStyle/>
          <a:p>
            <a:r>
              <a:rPr lang="zh-CN" altLang="en-US" sz="3600" dirty="0"/>
              <a:t>之所以叫</a:t>
            </a:r>
            <a:r>
              <a:rPr lang="en-US" altLang="zh-CN" sz="3600" dirty="0"/>
              <a:t>Deep NN, </a:t>
            </a:r>
            <a:r>
              <a:rPr lang="zh-CN" altLang="en-US" sz="3600" dirty="0"/>
              <a:t>就是因为它层多，深入⁄</a:t>
            </a:r>
            <a:r>
              <a:rPr lang="en-US" altLang="zh-CN" sz="3600" dirty="0"/>
              <a:t>(⁄ ⁄•⁄ω⁄•⁄ ⁄)⁄</a:t>
            </a:r>
            <a:endParaRPr lang="zh-CN" altLang="en-US" sz="3600" dirty="0"/>
          </a:p>
        </p:txBody>
      </p:sp>
      <p:sp>
        <p:nvSpPr>
          <p:cNvPr id="6" name="矩形 5">
            <a:extLst>
              <a:ext uri="{FF2B5EF4-FFF2-40B4-BE49-F238E27FC236}">
                <a16:creationId xmlns:a16="http://schemas.microsoft.com/office/drawing/2014/main" id="{BEA70C2D-AFC9-4C1B-BF60-923C0D1D14D3}"/>
              </a:ext>
            </a:extLst>
          </p:cNvPr>
          <p:cNvSpPr/>
          <p:nvPr/>
        </p:nvSpPr>
        <p:spPr>
          <a:xfrm>
            <a:off x="568938" y="5818635"/>
            <a:ext cx="10036284"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所以每一层都不能出现小丢丢问题，如果梯度慢慢消失，那么最后的结果就是灾难性的没啥用了！（积少成更少！）</a:t>
            </a:r>
          </a:p>
        </p:txBody>
      </p:sp>
    </p:spTree>
    <p:extLst>
      <p:ext uri="{BB962C8B-B14F-4D97-AF65-F5344CB8AC3E}">
        <p14:creationId xmlns:p14="http://schemas.microsoft.com/office/powerpoint/2010/main" val="1941925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3416320" cy="646331"/>
          </a:xfrm>
          <a:prstGeom prst="rect">
            <a:avLst/>
          </a:prstGeom>
          <a:noFill/>
        </p:spPr>
        <p:txBody>
          <a:bodyPr wrap="none" rtlCol="0">
            <a:spAutoFit/>
          </a:bodyPr>
          <a:lstStyle/>
          <a:p>
            <a:r>
              <a:rPr lang="zh-CN" altLang="en-US" sz="3600" dirty="0"/>
              <a:t>神经网络回顾：</a:t>
            </a:r>
            <a:endParaRPr lang="en-US" altLang="zh-CN" sz="3600" dirty="0"/>
          </a:p>
        </p:txBody>
      </p:sp>
      <p:sp>
        <p:nvSpPr>
          <p:cNvPr id="6" name="文本框 5">
            <a:extLst>
              <a:ext uri="{FF2B5EF4-FFF2-40B4-BE49-F238E27FC236}">
                <a16:creationId xmlns:a16="http://schemas.microsoft.com/office/drawing/2014/main" id="{F1A26789-1B54-4618-9B03-77CEA71B450F}"/>
              </a:ext>
            </a:extLst>
          </p:cNvPr>
          <p:cNvSpPr txBox="1"/>
          <p:nvPr/>
        </p:nvSpPr>
        <p:spPr>
          <a:xfrm>
            <a:off x="1616066" y="1166842"/>
            <a:ext cx="9870081" cy="5262979"/>
          </a:xfrm>
          <a:prstGeom prst="rect">
            <a:avLst/>
          </a:prstGeom>
          <a:noFill/>
        </p:spPr>
        <p:txBody>
          <a:bodyPr wrap="square" rtlCol="0">
            <a:spAutoFit/>
          </a:bodyPr>
          <a:lstStyle/>
          <a:p>
            <a:pPr marL="571500" indent="-571500">
              <a:buFont typeface="Arial" panose="020B0604020202020204" pitchFamily="34" charset="0"/>
              <a:buChar char="•"/>
            </a:pPr>
            <a:r>
              <a:rPr lang="en-US" altLang="zh-CN" sz="3200" dirty="0"/>
              <a:t>NN</a:t>
            </a:r>
            <a:r>
              <a:rPr lang="zh-CN" altLang="en-US" sz="3200" dirty="0"/>
              <a:t>（标准前序神经网络）</a:t>
            </a:r>
            <a:endParaRPr lang="en-US" altLang="zh-CN" sz="3200" dirty="0"/>
          </a:p>
          <a:p>
            <a:r>
              <a:rPr lang="en-US" altLang="zh-CN" sz="3200" dirty="0"/>
              <a:t>		</a:t>
            </a:r>
            <a:r>
              <a:rPr lang="zh-CN" altLang="en-US" sz="2800" dirty="0"/>
              <a:t>输入层，隐藏层，输出层的标准三剑客</a:t>
            </a:r>
            <a:endParaRPr lang="en-US" altLang="zh-CN" sz="2800" dirty="0"/>
          </a:p>
          <a:p>
            <a:pPr marL="571500" indent="-571500">
              <a:buFont typeface="Arial" panose="020B0604020202020204" pitchFamily="34" charset="0"/>
              <a:buChar char="•"/>
            </a:pPr>
            <a:r>
              <a:rPr lang="en-US" altLang="zh-CN" sz="3200" dirty="0"/>
              <a:t>DNN</a:t>
            </a:r>
            <a:r>
              <a:rPr lang="zh-CN" altLang="en-US" sz="3200" dirty="0"/>
              <a:t>（深度神经网络）</a:t>
            </a:r>
            <a:endParaRPr lang="en-US" altLang="zh-CN" sz="3200" dirty="0"/>
          </a:p>
          <a:p>
            <a:r>
              <a:rPr lang="en-US" altLang="zh-CN" sz="2800" dirty="0"/>
              <a:t>     	  </a:t>
            </a:r>
            <a:r>
              <a:rPr lang="zh-CN" altLang="en-US" sz="2800" dirty="0"/>
              <a:t>其实就是把</a:t>
            </a:r>
            <a:r>
              <a:rPr lang="en-US" altLang="zh-CN" sz="2800" dirty="0"/>
              <a:t>sigmoid function</a:t>
            </a:r>
            <a:r>
              <a:rPr lang="zh-CN" altLang="en-US" sz="2800" dirty="0"/>
              <a:t>换成了</a:t>
            </a:r>
            <a:r>
              <a:rPr lang="en-US" altLang="zh-CN" sz="2800" dirty="0" err="1"/>
              <a:t>ReLU</a:t>
            </a:r>
            <a:endParaRPr lang="en-US" altLang="zh-CN" sz="2800" dirty="0"/>
          </a:p>
          <a:p>
            <a:r>
              <a:rPr lang="en-US" altLang="zh-CN" sz="2800" dirty="0"/>
              <a:t>		  (〃</a:t>
            </a:r>
            <a:r>
              <a:rPr lang="zh-CN" altLang="en-US" sz="2800" dirty="0"/>
              <a:t>＞皿＜</a:t>
            </a:r>
            <a:r>
              <a:rPr lang="en-US" altLang="zh-CN" sz="2800" dirty="0"/>
              <a:t>)</a:t>
            </a:r>
          </a:p>
          <a:p>
            <a:pPr marL="571500" indent="-571500">
              <a:buFont typeface="Arial" panose="020B0604020202020204" pitchFamily="34" charset="0"/>
              <a:buChar char="•"/>
            </a:pPr>
            <a:r>
              <a:rPr lang="en-US" altLang="zh-CN" sz="3200" dirty="0">
                <a:solidFill>
                  <a:srgbClr val="FFFF00"/>
                </a:solidFill>
              </a:rPr>
              <a:t>RNN</a:t>
            </a:r>
            <a:r>
              <a:rPr lang="zh-CN" altLang="en-US" sz="3200" dirty="0">
                <a:solidFill>
                  <a:srgbClr val="FFFF00"/>
                </a:solidFill>
              </a:rPr>
              <a:t>（循环神经网络）</a:t>
            </a:r>
            <a:endParaRPr lang="en-US" altLang="zh-CN" sz="3200" dirty="0">
              <a:solidFill>
                <a:srgbClr val="FFFF00"/>
              </a:solidFill>
            </a:endParaRPr>
          </a:p>
          <a:p>
            <a:pPr lvl="1"/>
            <a:r>
              <a:rPr lang="en-US" altLang="zh-CN" sz="3200" dirty="0"/>
              <a:t>     </a:t>
            </a:r>
            <a:r>
              <a:rPr lang="zh-CN" altLang="en-US" sz="2800" dirty="0"/>
              <a:t>专门解决时间序列问题，用来提取时间序列，比起</a:t>
            </a:r>
            <a:r>
              <a:rPr lang="en-US" altLang="zh-CN" sz="2800" dirty="0"/>
              <a:t>		     	  NN</a:t>
            </a:r>
            <a:r>
              <a:rPr lang="zh-CN" altLang="en-US" sz="2800" dirty="0"/>
              <a:t>，有了记忆力ヾ</a:t>
            </a:r>
            <a:r>
              <a:rPr lang="en-US" altLang="zh-CN" sz="2800" dirty="0"/>
              <a:t>(◍°∇°◍)</a:t>
            </a:r>
            <a:r>
              <a:rPr lang="zh-CN" altLang="en-US" sz="2800" dirty="0"/>
              <a:t>ﾉﾞ</a:t>
            </a:r>
            <a:endParaRPr lang="en-US" altLang="zh-CN" sz="2800" dirty="0"/>
          </a:p>
          <a:p>
            <a:pPr marL="571500" indent="-571500">
              <a:buFont typeface="Arial" panose="020B0604020202020204" pitchFamily="34" charset="0"/>
              <a:buChar char="•"/>
            </a:pPr>
            <a:r>
              <a:rPr lang="en-US" altLang="zh-CN" sz="3200" dirty="0"/>
              <a:t>CNN</a:t>
            </a:r>
            <a:r>
              <a:rPr lang="zh-CN" altLang="en-US" sz="3200" dirty="0"/>
              <a:t>（卷积神经网络）</a:t>
            </a:r>
            <a:endParaRPr lang="en-US" altLang="zh-CN" sz="3200" dirty="0"/>
          </a:p>
          <a:p>
            <a:r>
              <a:rPr lang="en-US" altLang="zh-CN" sz="3200" dirty="0"/>
              <a:t>		</a:t>
            </a:r>
            <a:r>
              <a:rPr lang="zh-CN" altLang="en-US" sz="2800" dirty="0"/>
              <a:t>先提取特征，再拼接还原，主要用于图像领域</a:t>
            </a:r>
            <a:endParaRPr lang="en-US" altLang="zh-CN" sz="2800" dirty="0"/>
          </a:p>
          <a:p>
            <a:r>
              <a:rPr lang="en-US" altLang="zh-CN" sz="2800" dirty="0"/>
              <a:t>		</a:t>
            </a:r>
            <a:r>
              <a:rPr lang="zh-CN" altLang="en-US" sz="2800" dirty="0"/>
              <a:t>（事实上</a:t>
            </a:r>
            <a:r>
              <a:rPr lang="en-US" altLang="zh-CN" sz="2800" dirty="0"/>
              <a:t>NLP</a:t>
            </a:r>
            <a:r>
              <a:rPr lang="zh-CN" altLang="en-US" sz="2800" dirty="0"/>
              <a:t>也可以，甚至还挺多的）</a:t>
            </a:r>
            <a:endParaRPr lang="en-US" altLang="zh-CN" sz="2800" dirty="0"/>
          </a:p>
        </p:txBody>
      </p:sp>
    </p:spTree>
    <p:extLst>
      <p:ext uri="{BB962C8B-B14F-4D97-AF65-F5344CB8AC3E}">
        <p14:creationId xmlns:p14="http://schemas.microsoft.com/office/powerpoint/2010/main" val="2473446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BC5DDE3-B0D0-498C-B4D3-966642DEEB15}"/>
              </a:ext>
            </a:extLst>
          </p:cNvPr>
          <p:cNvPicPr>
            <a:picLocks noChangeAspect="1"/>
          </p:cNvPicPr>
          <p:nvPr/>
        </p:nvPicPr>
        <p:blipFill>
          <a:blip r:embed="rId2"/>
          <a:stretch>
            <a:fillRect/>
          </a:stretch>
        </p:blipFill>
        <p:spPr>
          <a:xfrm>
            <a:off x="591452" y="1701090"/>
            <a:ext cx="5127015" cy="3455820"/>
          </a:xfrm>
          <a:prstGeom prst="rect">
            <a:avLst/>
          </a:prstGeom>
        </p:spPr>
      </p:pic>
      <p:sp>
        <p:nvSpPr>
          <p:cNvPr id="5" name="矩形 4">
            <a:extLst>
              <a:ext uri="{FF2B5EF4-FFF2-40B4-BE49-F238E27FC236}">
                <a16:creationId xmlns:a16="http://schemas.microsoft.com/office/drawing/2014/main" id="{B7B7F48A-9DB4-40BE-A95F-AF025012086B}"/>
              </a:ext>
            </a:extLst>
          </p:cNvPr>
          <p:cNvSpPr/>
          <p:nvPr/>
        </p:nvSpPr>
        <p:spPr>
          <a:xfrm>
            <a:off x="165694" y="111281"/>
            <a:ext cx="1534394" cy="707886"/>
          </a:xfrm>
          <a:prstGeom prst="rect">
            <a:avLst/>
          </a:prstGeom>
        </p:spPr>
        <p:txBody>
          <a:bodyPr wrap="none">
            <a:spAutoFit/>
          </a:bodyPr>
          <a:lstStyle/>
          <a:p>
            <a:r>
              <a:rPr lang="en-US" altLang="zh-CN" sz="4000" dirty="0"/>
              <a:t>RNN:</a:t>
            </a:r>
          </a:p>
        </p:txBody>
      </p:sp>
      <p:pic>
        <p:nvPicPr>
          <p:cNvPr id="6" name="图片 5">
            <a:extLst>
              <a:ext uri="{FF2B5EF4-FFF2-40B4-BE49-F238E27FC236}">
                <a16:creationId xmlns:a16="http://schemas.microsoft.com/office/drawing/2014/main" id="{FB27EF37-9677-4C9D-BF67-D126C8F8802C}"/>
              </a:ext>
            </a:extLst>
          </p:cNvPr>
          <p:cNvPicPr>
            <a:picLocks noChangeAspect="1"/>
          </p:cNvPicPr>
          <p:nvPr/>
        </p:nvPicPr>
        <p:blipFill>
          <a:blip r:embed="rId3"/>
          <a:stretch>
            <a:fillRect/>
          </a:stretch>
        </p:blipFill>
        <p:spPr>
          <a:xfrm>
            <a:off x="6473535" y="1563604"/>
            <a:ext cx="3284148" cy="3730792"/>
          </a:xfrm>
          <a:prstGeom prst="rect">
            <a:avLst/>
          </a:prstGeom>
        </p:spPr>
      </p:pic>
    </p:spTree>
    <p:extLst>
      <p:ext uri="{BB962C8B-B14F-4D97-AF65-F5344CB8AC3E}">
        <p14:creationId xmlns:p14="http://schemas.microsoft.com/office/powerpoint/2010/main" val="3618438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7B7F48A-9DB4-40BE-A95F-AF025012086B}"/>
              </a:ext>
            </a:extLst>
          </p:cNvPr>
          <p:cNvSpPr/>
          <p:nvPr/>
        </p:nvSpPr>
        <p:spPr>
          <a:xfrm>
            <a:off x="165694" y="111281"/>
            <a:ext cx="1534394" cy="707886"/>
          </a:xfrm>
          <a:prstGeom prst="rect">
            <a:avLst/>
          </a:prstGeom>
        </p:spPr>
        <p:txBody>
          <a:bodyPr wrap="none">
            <a:spAutoFit/>
          </a:bodyPr>
          <a:lstStyle/>
          <a:p>
            <a:r>
              <a:rPr lang="en-US" altLang="zh-CN" sz="4000" dirty="0"/>
              <a:t>RNN:</a:t>
            </a:r>
          </a:p>
        </p:txBody>
      </p:sp>
      <p:pic>
        <p:nvPicPr>
          <p:cNvPr id="2" name="图片 1">
            <a:extLst>
              <a:ext uri="{FF2B5EF4-FFF2-40B4-BE49-F238E27FC236}">
                <a16:creationId xmlns:a16="http://schemas.microsoft.com/office/drawing/2014/main" id="{60EA3D31-A0F1-4650-B0F4-B37A19DF5E59}"/>
              </a:ext>
            </a:extLst>
          </p:cNvPr>
          <p:cNvPicPr>
            <a:picLocks noChangeAspect="1"/>
          </p:cNvPicPr>
          <p:nvPr/>
        </p:nvPicPr>
        <p:blipFill>
          <a:blip r:embed="rId2"/>
          <a:stretch>
            <a:fillRect/>
          </a:stretch>
        </p:blipFill>
        <p:spPr>
          <a:xfrm>
            <a:off x="1860884" y="653543"/>
            <a:ext cx="7910955" cy="3005212"/>
          </a:xfrm>
          <a:prstGeom prst="rect">
            <a:avLst/>
          </a:prstGeom>
        </p:spPr>
      </p:pic>
      <p:sp>
        <p:nvSpPr>
          <p:cNvPr id="7" name="矩形 6">
            <a:extLst>
              <a:ext uri="{FF2B5EF4-FFF2-40B4-BE49-F238E27FC236}">
                <a16:creationId xmlns:a16="http://schemas.microsoft.com/office/drawing/2014/main" id="{663620B1-CBDF-486C-9F66-56DD2F91334C}"/>
              </a:ext>
            </a:extLst>
          </p:cNvPr>
          <p:cNvSpPr/>
          <p:nvPr/>
        </p:nvSpPr>
        <p:spPr>
          <a:xfrm>
            <a:off x="469734" y="3832552"/>
            <a:ext cx="10390772" cy="2677656"/>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t+1</a:t>
            </a:r>
            <a:r>
              <a:rPr lang="zh-CN" altLang="en-US" sz="2400" b="1" dirty="0">
                <a:latin typeface="微软雅黑" panose="020B0503020204020204" pitchFamily="34" charset="-122"/>
                <a:ea typeface="微软雅黑" panose="020B0503020204020204" pitchFamily="34" charset="-122"/>
              </a:rPr>
              <a:t>）时刻网络的最终结果</a:t>
            </a:r>
            <a:r>
              <a:rPr lang="en-US" altLang="zh-CN" sz="2400" b="1" dirty="0">
                <a:latin typeface="微软雅黑" panose="020B0503020204020204" pitchFamily="34" charset="-122"/>
                <a:ea typeface="微软雅黑" panose="020B0503020204020204" pitchFamily="34" charset="-122"/>
              </a:rPr>
              <a:t>O</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t+1</a:t>
            </a:r>
            <a:r>
              <a:rPr lang="zh-CN" altLang="en-US" sz="2400" b="1" dirty="0">
                <a:latin typeface="微软雅黑" panose="020B0503020204020204" pitchFamily="34" charset="-122"/>
                <a:ea typeface="微软雅黑" panose="020B0503020204020204" pitchFamily="34" charset="-122"/>
              </a:rPr>
              <a:t>）是该时刻输入和所有历史共同作用的结果</a:t>
            </a:r>
            <a:r>
              <a:rPr lang="zh-CN" altLang="en-US" sz="2400" dirty="0">
                <a:latin typeface="微软雅黑" panose="020B0503020204020204" pitchFamily="34" charset="-122"/>
                <a:ea typeface="微软雅黑" panose="020B0503020204020204" pitchFamily="34" charset="-122"/>
              </a:rPr>
              <a:t>！这就达到了对时间序列建模的目的。</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RNN</a:t>
            </a:r>
            <a:r>
              <a:rPr lang="zh-CN" altLang="en-US" sz="2400" dirty="0">
                <a:latin typeface="微软雅黑" panose="020B0503020204020204" pitchFamily="34" charset="-122"/>
                <a:ea typeface="微软雅黑" panose="020B0503020204020204" pitchFamily="34" charset="-122"/>
              </a:rPr>
              <a:t>可以看成一个在时间上传递的神经网络，它的深度是时间的长度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正如我们上面所说，</a:t>
            </a:r>
            <a:r>
              <a:rPr lang="zh-CN" altLang="en-US" sz="2400" b="1" dirty="0">
                <a:latin typeface="微软雅黑" panose="020B0503020204020204" pitchFamily="34" charset="-122"/>
                <a:ea typeface="微软雅黑" panose="020B0503020204020204" pitchFamily="34" charset="-122"/>
              </a:rPr>
              <a:t>“梯度消失”现象又要出现了，只不过这次发生在时间轴上。</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解决方法：就是上次的</a:t>
            </a:r>
            <a:r>
              <a:rPr lang="en-US" altLang="zh-CN" sz="2400" b="1" dirty="0">
                <a:latin typeface="微软雅黑" panose="020B0503020204020204" pitchFamily="34" charset="-122"/>
                <a:ea typeface="微软雅黑" panose="020B0503020204020204" pitchFamily="34" charset="-122"/>
              </a:rPr>
              <a:t>LSTM</a:t>
            </a:r>
            <a:r>
              <a:rPr lang="zh-CN" altLang="en-US" sz="2400" b="1" dirty="0">
                <a:latin typeface="微软雅黑" panose="020B0503020204020204" pitchFamily="34" charset="-122"/>
                <a:ea typeface="微软雅黑" panose="020B0503020204020204" pitchFamily="34" charset="-122"/>
              </a:rPr>
              <a:t>了，通过</a:t>
            </a:r>
            <a:r>
              <a:rPr lang="en-US" altLang="zh-CN" sz="2400" b="1" dirty="0">
                <a:latin typeface="微软雅黑" panose="020B0503020204020204" pitchFamily="34" charset="-122"/>
                <a:ea typeface="微软雅黑" panose="020B0503020204020204" pitchFamily="34" charset="-122"/>
              </a:rPr>
              <a:t>cell</a:t>
            </a:r>
            <a:r>
              <a:rPr lang="zh-CN" altLang="en-US" sz="2400" b="1" dirty="0">
                <a:latin typeface="微软雅黑" panose="020B0503020204020204" pitchFamily="34" charset="-122"/>
                <a:ea typeface="微软雅黑" panose="020B0503020204020204" pitchFamily="34" charset="-122"/>
              </a:rPr>
              <a:t>各种门实现了时间上的记忆功能！</a:t>
            </a:r>
          </a:p>
        </p:txBody>
      </p:sp>
    </p:spTree>
    <p:extLst>
      <p:ext uri="{BB962C8B-B14F-4D97-AF65-F5344CB8AC3E}">
        <p14:creationId xmlns:p14="http://schemas.microsoft.com/office/powerpoint/2010/main" val="437029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7B7F48A-9DB4-40BE-A95F-AF025012086B}"/>
              </a:ext>
            </a:extLst>
          </p:cNvPr>
          <p:cNvSpPr/>
          <p:nvPr/>
        </p:nvSpPr>
        <p:spPr>
          <a:xfrm>
            <a:off x="165694" y="111281"/>
            <a:ext cx="1818126" cy="707886"/>
          </a:xfrm>
          <a:prstGeom prst="rect">
            <a:avLst/>
          </a:prstGeom>
        </p:spPr>
        <p:txBody>
          <a:bodyPr wrap="none">
            <a:spAutoFit/>
          </a:bodyPr>
          <a:lstStyle/>
          <a:p>
            <a:r>
              <a:rPr lang="en-US" altLang="zh-CN" sz="4000" dirty="0"/>
              <a:t>LSTM:</a:t>
            </a:r>
          </a:p>
        </p:txBody>
      </p:sp>
      <p:pic>
        <p:nvPicPr>
          <p:cNvPr id="3" name="图片 2">
            <a:extLst>
              <a:ext uri="{FF2B5EF4-FFF2-40B4-BE49-F238E27FC236}">
                <a16:creationId xmlns:a16="http://schemas.microsoft.com/office/drawing/2014/main" id="{AE790568-D2B2-41F3-BECE-7EB4650A3EBB}"/>
              </a:ext>
            </a:extLst>
          </p:cNvPr>
          <p:cNvPicPr>
            <a:picLocks noChangeAspect="1"/>
          </p:cNvPicPr>
          <p:nvPr/>
        </p:nvPicPr>
        <p:blipFill>
          <a:blip r:embed="rId2"/>
          <a:stretch>
            <a:fillRect/>
          </a:stretch>
        </p:blipFill>
        <p:spPr>
          <a:xfrm>
            <a:off x="385762" y="819167"/>
            <a:ext cx="5501690" cy="6056356"/>
          </a:xfrm>
          <a:prstGeom prst="rect">
            <a:avLst/>
          </a:prstGeom>
        </p:spPr>
      </p:pic>
      <p:sp>
        <p:nvSpPr>
          <p:cNvPr id="8" name="矩形 7">
            <a:extLst>
              <a:ext uri="{FF2B5EF4-FFF2-40B4-BE49-F238E27FC236}">
                <a16:creationId xmlns:a16="http://schemas.microsoft.com/office/drawing/2014/main" id="{37AEBA90-1CAD-496A-BAD5-4006572EEF3E}"/>
              </a:ext>
            </a:extLst>
          </p:cNvPr>
          <p:cNvSpPr/>
          <p:nvPr/>
        </p:nvSpPr>
        <p:spPr>
          <a:xfrm>
            <a:off x="6096000" y="2644170"/>
            <a:ext cx="4491789" cy="1569660"/>
          </a:xfrm>
          <a:prstGeom prst="rect">
            <a:avLst/>
          </a:prstGeom>
        </p:spPr>
        <p:txBody>
          <a:bodyPr wrap="square">
            <a:spAutoFit/>
          </a:bodyPr>
          <a:lstStyle/>
          <a:p>
            <a:r>
              <a:rPr lang="zh-CN" altLang="en-US" sz="2400" dirty="0">
                <a:solidFill>
                  <a:srgbClr val="4D4D4D"/>
                </a:solidFill>
                <a:latin typeface="Microsoft YaHei" panose="020B0503020204020204" pitchFamily="34" charset="-122"/>
                <a:ea typeface="Microsoft YaHei" panose="020B0503020204020204" pitchFamily="34" charset="-122"/>
              </a:rPr>
              <a:t>如果我能预知未来，对识别一定也是有所帮助的。因此就有了</a:t>
            </a:r>
            <a:r>
              <a:rPr lang="en-US" altLang="zh-CN" sz="2400" b="1" dirty="0" err="1">
                <a:solidFill>
                  <a:srgbClr val="4D4D4D"/>
                </a:solidFill>
                <a:latin typeface="Microsoft YaHei" panose="020B0503020204020204" pitchFamily="34" charset="-122"/>
                <a:ea typeface="Microsoft YaHei" panose="020B0503020204020204" pitchFamily="34" charset="-122"/>
              </a:rPr>
              <a:t>BiRNN</a:t>
            </a:r>
            <a:r>
              <a:rPr lang="zh-CN" altLang="en-US" sz="2400" b="1" dirty="0">
                <a:solidFill>
                  <a:srgbClr val="4D4D4D"/>
                </a:solidFill>
                <a:latin typeface="Microsoft YaHei" panose="020B0503020204020204" pitchFamily="34" charset="-122"/>
                <a:ea typeface="Microsoft YaHei" panose="020B0503020204020204" pitchFamily="34" charset="-122"/>
              </a:rPr>
              <a:t>、</a:t>
            </a:r>
            <a:r>
              <a:rPr lang="en-US" altLang="zh-CN" sz="2400" b="1" dirty="0" err="1">
                <a:solidFill>
                  <a:srgbClr val="4D4D4D"/>
                </a:solidFill>
                <a:latin typeface="Microsoft YaHei" panose="020B0503020204020204" pitchFamily="34" charset="-122"/>
                <a:ea typeface="Microsoft YaHei" panose="020B0503020204020204" pitchFamily="34" charset="-122"/>
              </a:rPr>
              <a:t>BiLSTM</a:t>
            </a:r>
            <a:r>
              <a:rPr lang="zh-CN" altLang="en-US" sz="2400" b="1" dirty="0">
                <a:solidFill>
                  <a:srgbClr val="4D4D4D"/>
                </a:solidFill>
                <a:latin typeface="Microsoft YaHei" panose="020B0503020204020204" pitchFamily="34" charset="-122"/>
                <a:ea typeface="Microsoft YaHei" panose="020B0503020204020204" pitchFamily="34" charset="-122"/>
              </a:rPr>
              <a:t>，同时利用历史和未来的信息</a:t>
            </a:r>
            <a:r>
              <a:rPr lang="zh-CN" altLang="en-US" sz="2400" dirty="0">
                <a:solidFill>
                  <a:srgbClr val="4D4D4D"/>
                </a:solidFill>
                <a:latin typeface="Microsoft YaHei" panose="020B0503020204020204" pitchFamily="34" charset="-122"/>
                <a:ea typeface="Microsoft YaHei" panose="020B0503020204020204" pitchFamily="34" charset="-122"/>
              </a:rPr>
              <a:t>。</a:t>
            </a:r>
            <a:endParaRPr lang="zh-CN" altLang="en-US" sz="2400" dirty="0"/>
          </a:p>
        </p:txBody>
      </p:sp>
    </p:spTree>
    <p:extLst>
      <p:ext uri="{BB962C8B-B14F-4D97-AF65-F5344CB8AC3E}">
        <p14:creationId xmlns:p14="http://schemas.microsoft.com/office/powerpoint/2010/main" val="637909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3416320" cy="646331"/>
          </a:xfrm>
          <a:prstGeom prst="rect">
            <a:avLst/>
          </a:prstGeom>
          <a:noFill/>
        </p:spPr>
        <p:txBody>
          <a:bodyPr wrap="none" rtlCol="0">
            <a:spAutoFit/>
          </a:bodyPr>
          <a:lstStyle/>
          <a:p>
            <a:r>
              <a:rPr lang="zh-CN" altLang="en-US" sz="3600" dirty="0"/>
              <a:t>神经网络回顾：</a:t>
            </a:r>
            <a:endParaRPr lang="en-US" altLang="zh-CN" sz="3600" dirty="0"/>
          </a:p>
        </p:txBody>
      </p:sp>
      <p:sp>
        <p:nvSpPr>
          <p:cNvPr id="6" name="文本框 5">
            <a:extLst>
              <a:ext uri="{FF2B5EF4-FFF2-40B4-BE49-F238E27FC236}">
                <a16:creationId xmlns:a16="http://schemas.microsoft.com/office/drawing/2014/main" id="{F1A26789-1B54-4618-9B03-77CEA71B450F}"/>
              </a:ext>
            </a:extLst>
          </p:cNvPr>
          <p:cNvSpPr txBox="1"/>
          <p:nvPr/>
        </p:nvSpPr>
        <p:spPr>
          <a:xfrm>
            <a:off x="1616066" y="1166842"/>
            <a:ext cx="9870081" cy="5262979"/>
          </a:xfrm>
          <a:prstGeom prst="rect">
            <a:avLst/>
          </a:prstGeom>
          <a:noFill/>
        </p:spPr>
        <p:txBody>
          <a:bodyPr wrap="square" rtlCol="0">
            <a:spAutoFit/>
          </a:bodyPr>
          <a:lstStyle/>
          <a:p>
            <a:pPr marL="571500" indent="-571500">
              <a:buFont typeface="Arial" panose="020B0604020202020204" pitchFamily="34" charset="0"/>
              <a:buChar char="•"/>
            </a:pPr>
            <a:r>
              <a:rPr lang="en-US" altLang="zh-CN" sz="3200" dirty="0"/>
              <a:t>NN</a:t>
            </a:r>
            <a:r>
              <a:rPr lang="zh-CN" altLang="en-US" sz="3200" dirty="0"/>
              <a:t>（标准前序神经网络）</a:t>
            </a:r>
            <a:endParaRPr lang="en-US" altLang="zh-CN" sz="3200" dirty="0"/>
          </a:p>
          <a:p>
            <a:r>
              <a:rPr lang="en-US" altLang="zh-CN" sz="3200" dirty="0"/>
              <a:t>		</a:t>
            </a:r>
            <a:r>
              <a:rPr lang="zh-CN" altLang="en-US" sz="2800" dirty="0"/>
              <a:t>输入层，隐藏层，输出层的标准三剑客</a:t>
            </a:r>
            <a:endParaRPr lang="en-US" altLang="zh-CN" sz="2800" dirty="0"/>
          </a:p>
          <a:p>
            <a:pPr marL="571500" indent="-571500">
              <a:buFont typeface="Arial" panose="020B0604020202020204" pitchFamily="34" charset="0"/>
              <a:buChar char="•"/>
            </a:pPr>
            <a:r>
              <a:rPr lang="en-US" altLang="zh-CN" sz="3200" dirty="0"/>
              <a:t>DNN</a:t>
            </a:r>
            <a:r>
              <a:rPr lang="zh-CN" altLang="en-US" sz="3200" dirty="0"/>
              <a:t>（深度神经网络）</a:t>
            </a:r>
            <a:endParaRPr lang="en-US" altLang="zh-CN" sz="3200" dirty="0"/>
          </a:p>
          <a:p>
            <a:r>
              <a:rPr lang="en-US" altLang="zh-CN" sz="2800" dirty="0"/>
              <a:t>     	  </a:t>
            </a:r>
            <a:r>
              <a:rPr lang="zh-CN" altLang="en-US" sz="2800" dirty="0"/>
              <a:t>其实就是把</a:t>
            </a:r>
            <a:r>
              <a:rPr lang="en-US" altLang="zh-CN" sz="2800" dirty="0"/>
              <a:t>sigmoid function</a:t>
            </a:r>
            <a:r>
              <a:rPr lang="zh-CN" altLang="en-US" sz="2800" dirty="0"/>
              <a:t>换成了</a:t>
            </a:r>
            <a:r>
              <a:rPr lang="en-US" altLang="zh-CN" sz="2800" dirty="0" err="1"/>
              <a:t>ReLU</a:t>
            </a:r>
            <a:endParaRPr lang="en-US" altLang="zh-CN" sz="2800" dirty="0"/>
          </a:p>
          <a:p>
            <a:r>
              <a:rPr lang="en-US" altLang="zh-CN" sz="2800" dirty="0"/>
              <a:t>		  (〃</a:t>
            </a:r>
            <a:r>
              <a:rPr lang="zh-CN" altLang="en-US" sz="2800" dirty="0"/>
              <a:t>＞皿＜</a:t>
            </a:r>
            <a:r>
              <a:rPr lang="en-US" altLang="zh-CN" sz="2800" dirty="0"/>
              <a:t>)</a:t>
            </a:r>
          </a:p>
          <a:p>
            <a:pPr marL="571500" indent="-571500">
              <a:buFont typeface="Arial" panose="020B0604020202020204" pitchFamily="34" charset="0"/>
              <a:buChar char="•"/>
            </a:pPr>
            <a:r>
              <a:rPr lang="en-US" altLang="zh-CN" sz="3200" dirty="0"/>
              <a:t>RNN</a:t>
            </a:r>
            <a:r>
              <a:rPr lang="zh-CN" altLang="en-US" sz="3200" dirty="0"/>
              <a:t>（循环神经网络）</a:t>
            </a:r>
            <a:endParaRPr lang="en-US" altLang="zh-CN" sz="3200" dirty="0"/>
          </a:p>
          <a:p>
            <a:pPr lvl="1"/>
            <a:r>
              <a:rPr lang="en-US" altLang="zh-CN" sz="3200" dirty="0"/>
              <a:t>     </a:t>
            </a:r>
            <a:r>
              <a:rPr lang="zh-CN" altLang="en-US" sz="2800" dirty="0"/>
              <a:t>专门解决时间序列问题，用来提取时间序列，比起</a:t>
            </a:r>
            <a:r>
              <a:rPr lang="en-US" altLang="zh-CN" sz="2800" dirty="0"/>
              <a:t>		     	  NN</a:t>
            </a:r>
            <a:r>
              <a:rPr lang="zh-CN" altLang="en-US" sz="2800" dirty="0"/>
              <a:t>，有了记忆力ヾ</a:t>
            </a:r>
            <a:r>
              <a:rPr lang="en-US" altLang="zh-CN" sz="2800" dirty="0"/>
              <a:t>(◍°∇°◍)</a:t>
            </a:r>
            <a:r>
              <a:rPr lang="zh-CN" altLang="en-US" sz="2800" dirty="0"/>
              <a:t>ﾉﾞ</a:t>
            </a:r>
            <a:endParaRPr lang="en-US" altLang="zh-CN" sz="2800" dirty="0"/>
          </a:p>
          <a:p>
            <a:pPr marL="571500" indent="-571500">
              <a:buFont typeface="Arial" panose="020B0604020202020204" pitchFamily="34" charset="0"/>
              <a:buChar char="•"/>
            </a:pPr>
            <a:r>
              <a:rPr lang="en-US" altLang="zh-CN" sz="3200" dirty="0">
                <a:solidFill>
                  <a:srgbClr val="FFFF00"/>
                </a:solidFill>
              </a:rPr>
              <a:t>CNN</a:t>
            </a:r>
            <a:r>
              <a:rPr lang="zh-CN" altLang="en-US" sz="3200" dirty="0">
                <a:solidFill>
                  <a:srgbClr val="FFFF00"/>
                </a:solidFill>
              </a:rPr>
              <a:t>（卷积神经网络）</a:t>
            </a:r>
            <a:endParaRPr lang="en-US" altLang="zh-CN" sz="3200" dirty="0">
              <a:solidFill>
                <a:srgbClr val="FFFF00"/>
              </a:solidFill>
            </a:endParaRPr>
          </a:p>
          <a:p>
            <a:r>
              <a:rPr lang="en-US" altLang="zh-CN" sz="3200" dirty="0"/>
              <a:t>		</a:t>
            </a:r>
            <a:r>
              <a:rPr lang="zh-CN" altLang="en-US" sz="2800" dirty="0"/>
              <a:t>先提取特征，再拼接还原，主要用于图像领域</a:t>
            </a:r>
            <a:endParaRPr lang="en-US" altLang="zh-CN" sz="2800" dirty="0"/>
          </a:p>
          <a:p>
            <a:r>
              <a:rPr lang="en-US" altLang="zh-CN" sz="2800" dirty="0"/>
              <a:t>		</a:t>
            </a:r>
            <a:r>
              <a:rPr lang="zh-CN" altLang="en-US" sz="2800" dirty="0"/>
              <a:t>（事实上</a:t>
            </a:r>
            <a:r>
              <a:rPr lang="en-US" altLang="zh-CN" sz="2800" dirty="0"/>
              <a:t>NLP</a:t>
            </a:r>
            <a:r>
              <a:rPr lang="zh-CN" altLang="en-US" sz="2800" dirty="0"/>
              <a:t>也可以，甚至还挺多的）</a:t>
            </a:r>
            <a:endParaRPr lang="en-US" altLang="zh-CN" sz="2800" dirty="0"/>
          </a:p>
        </p:txBody>
      </p:sp>
    </p:spTree>
    <p:extLst>
      <p:ext uri="{BB962C8B-B14F-4D97-AF65-F5344CB8AC3E}">
        <p14:creationId xmlns:p14="http://schemas.microsoft.com/office/powerpoint/2010/main" val="2641559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CDC7896-2EB9-4A4D-8C32-86078F481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67" y="819167"/>
            <a:ext cx="9941892" cy="4316713"/>
          </a:xfrm>
          <a:prstGeom prst="rect">
            <a:avLst/>
          </a:prstGeom>
        </p:spPr>
      </p:pic>
      <p:sp>
        <p:nvSpPr>
          <p:cNvPr id="6" name="矩形 5">
            <a:extLst>
              <a:ext uri="{FF2B5EF4-FFF2-40B4-BE49-F238E27FC236}">
                <a16:creationId xmlns:a16="http://schemas.microsoft.com/office/drawing/2014/main" id="{A5045A96-0965-4FF3-BA54-EE6ED2DFF783}"/>
              </a:ext>
            </a:extLst>
          </p:cNvPr>
          <p:cNvSpPr/>
          <p:nvPr/>
        </p:nvSpPr>
        <p:spPr>
          <a:xfrm>
            <a:off x="165694" y="111281"/>
            <a:ext cx="3395481" cy="707886"/>
          </a:xfrm>
          <a:prstGeom prst="rect">
            <a:avLst/>
          </a:prstGeom>
        </p:spPr>
        <p:txBody>
          <a:bodyPr wrap="none">
            <a:spAutoFit/>
          </a:bodyPr>
          <a:lstStyle/>
          <a:p>
            <a:r>
              <a:rPr lang="en-US" altLang="zh-CN" sz="4000" dirty="0"/>
              <a:t>CNN in NLP:</a:t>
            </a:r>
          </a:p>
        </p:txBody>
      </p:sp>
      <p:sp>
        <p:nvSpPr>
          <p:cNvPr id="7" name="矩形 6">
            <a:extLst>
              <a:ext uri="{FF2B5EF4-FFF2-40B4-BE49-F238E27FC236}">
                <a16:creationId xmlns:a16="http://schemas.microsoft.com/office/drawing/2014/main" id="{61890727-E1C6-46FB-8108-4CC6C0E17E62}"/>
              </a:ext>
            </a:extLst>
          </p:cNvPr>
          <p:cNvSpPr/>
          <p:nvPr/>
        </p:nvSpPr>
        <p:spPr>
          <a:xfrm>
            <a:off x="1519670" y="5099676"/>
            <a:ext cx="7935886" cy="1477328"/>
          </a:xfrm>
          <a:prstGeom prst="rect">
            <a:avLst/>
          </a:prstGeom>
        </p:spPr>
        <p:txBody>
          <a:bodyPr wrap="square">
            <a:spAutoFit/>
          </a:bodyPr>
          <a:lstStyle/>
          <a:p>
            <a:pPr algn="ctr"/>
            <a:r>
              <a:rPr lang="zh-CN" altLang="en-US" dirty="0">
                <a:solidFill>
                  <a:srgbClr val="404040"/>
                </a:solidFill>
                <a:latin typeface="-apple-system"/>
              </a:rPr>
              <a:t>一层</a:t>
            </a:r>
            <a:r>
              <a:rPr lang="en-US" altLang="zh-CN" dirty="0">
                <a:solidFill>
                  <a:srgbClr val="404040"/>
                </a:solidFill>
                <a:latin typeface="-apple-system"/>
              </a:rPr>
              <a:t>convolution+</a:t>
            </a:r>
            <a:r>
              <a:rPr lang="zh-CN" altLang="en-US" dirty="0">
                <a:solidFill>
                  <a:srgbClr val="404040"/>
                </a:solidFill>
                <a:latin typeface="-apple-system"/>
              </a:rPr>
              <a:t>一层</a:t>
            </a:r>
            <a:r>
              <a:rPr lang="en-US" altLang="zh-CN" dirty="0">
                <a:solidFill>
                  <a:srgbClr val="404040"/>
                </a:solidFill>
                <a:latin typeface="-apple-system"/>
              </a:rPr>
              <a:t>pooling </a:t>
            </a:r>
            <a:r>
              <a:rPr lang="zh-CN" altLang="en-US" dirty="0">
                <a:solidFill>
                  <a:srgbClr val="404040"/>
                </a:solidFill>
                <a:latin typeface="-apple-system"/>
              </a:rPr>
              <a:t>的超简单</a:t>
            </a:r>
            <a:r>
              <a:rPr lang="en-US" altLang="zh-CN" dirty="0">
                <a:solidFill>
                  <a:srgbClr val="404040"/>
                </a:solidFill>
                <a:latin typeface="-apple-system"/>
              </a:rPr>
              <a:t>CNN</a:t>
            </a:r>
            <a:r>
              <a:rPr lang="zh-CN" altLang="en-US" dirty="0">
                <a:solidFill>
                  <a:srgbClr val="404040"/>
                </a:solidFill>
                <a:latin typeface="-apple-system"/>
              </a:rPr>
              <a:t>模型</a:t>
            </a:r>
            <a:endParaRPr lang="en-US" altLang="zh-CN" dirty="0">
              <a:solidFill>
                <a:srgbClr val="404040"/>
              </a:solidFill>
              <a:latin typeface="-apple-system"/>
            </a:endParaRPr>
          </a:p>
          <a:p>
            <a:pPr algn="ctr"/>
            <a:endParaRPr lang="en-US" altLang="zh-CN" dirty="0">
              <a:solidFill>
                <a:srgbClr val="404040"/>
              </a:solidFill>
              <a:latin typeface="-apple-system"/>
            </a:endParaRPr>
          </a:p>
          <a:p>
            <a:pPr algn="ctr"/>
            <a:r>
              <a:rPr lang="zh-CN" altLang="en-US" dirty="0"/>
              <a:t>参考论文：</a:t>
            </a:r>
            <a:r>
              <a:rPr lang="en-US" altLang="zh-CN" dirty="0">
                <a:hlinkClick r:id="rId3"/>
              </a:rPr>
              <a:t>Kim Y. Convolutional neural networks for sentence classification[J]. </a:t>
            </a:r>
            <a:r>
              <a:rPr lang="en-US" altLang="zh-CN" dirty="0" err="1">
                <a:hlinkClick r:id="rId3"/>
              </a:rPr>
              <a:t>arXiv</a:t>
            </a:r>
            <a:r>
              <a:rPr lang="en-US" altLang="zh-CN" dirty="0">
                <a:hlinkClick r:id="rId3"/>
              </a:rPr>
              <a:t> preprint arXiv:1408.5882, 2014.</a:t>
            </a:r>
            <a:r>
              <a:rPr lang="en-US" altLang="zh-CN" dirty="0"/>
              <a:t>(EMNLP 2014).</a:t>
            </a:r>
          </a:p>
          <a:p>
            <a:pPr algn="ctr"/>
            <a:endParaRPr lang="zh-CN" altLang="en-US" dirty="0"/>
          </a:p>
        </p:txBody>
      </p:sp>
    </p:spTree>
    <p:extLst>
      <p:ext uri="{BB962C8B-B14F-4D97-AF65-F5344CB8AC3E}">
        <p14:creationId xmlns:p14="http://schemas.microsoft.com/office/powerpoint/2010/main" val="3552403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88C02EB-EF18-45AF-94D9-7F2F981A7D71}"/>
              </a:ext>
            </a:extLst>
          </p:cNvPr>
          <p:cNvSpPr/>
          <p:nvPr/>
        </p:nvSpPr>
        <p:spPr>
          <a:xfrm>
            <a:off x="381000" y="338078"/>
            <a:ext cx="10271760" cy="5970865"/>
          </a:xfrm>
          <a:prstGeom prst="rect">
            <a:avLst/>
          </a:prstGeom>
        </p:spPr>
        <p:txBody>
          <a:bodyPr wrap="square">
            <a:spAutoFit/>
          </a:bodyPr>
          <a:lstStyle/>
          <a:p>
            <a:r>
              <a:rPr lang="zh-CN" altLang="en-US" sz="3600" b="1" dirty="0">
                <a:latin typeface="等线" panose="02010600030101010101" pitchFamily="2" charset="-122"/>
                <a:ea typeface="等线" panose="02010600030101010101" pitchFamily="2" charset="-122"/>
              </a:rPr>
              <a:t>输入层</a:t>
            </a:r>
            <a:endParaRPr lang="zh-CN" altLang="en-US" sz="3600"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这里，模型根据词向量的不同分为四种：</a:t>
            </a: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CNN-rand</a:t>
            </a:r>
            <a:r>
              <a:rPr lang="zh-CN" altLang="en-US" dirty="0">
                <a:latin typeface="等线" panose="02010600030101010101" pitchFamily="2" charset="-122"/>
                <a:ea typeface="等线" panose="02010600030101010101" pitchFamily="2" charset="-122"/>
              </a:rPr>
              <a:t>，所有的词向量都随机初始化，并且作为模型参数进行训练。</a:t>
            </a: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CNN-static</a:t>
            </a:r>
            <a:r>
              <a:rPr lang="zh-CN" altLang="en-US" dirty="0">
                <a:latin typeface="等线" panose="02010600030101010101" pitchFamily="2" charset="-122"/>
                <a:ea typeface="等线" panose="02010600030101010101" pitchFamily="2" charset="-122"/>
              </a:rPr>
              <a:t>，即用</a:t>
            </a:r>
            <a:r>
              <a:rPr lang="en-US" altLang="zh-CN" dirty="0">
                <a:latin typeface="等线" panose="02010600030101010101" pitchFamily="2" charset="-122"/>
                <a:ea typeface="等线" panose="02010600030101010101" pitchFamily="2" charset="-122"/>
              </a:rPr>
              <a:t>word2vec</a:t>
            </a:r>
            <a:r>
              <a:rPr lang="zh-CN" altLang="en-US" dirty="0">
                <a:latin typeface="等线" panose="02010600030101010101" pitchFamily="2" charset="-122"/>
                <a:ea typeface="等线" panose="02010600030101010101" pitchFamily="2" charset="-122"/>
              </a:rPr>
              <a:t>预训练好的向量（</a:t>
            </a:r>
            <a:r>
              <a:rPr lang="en-US" altLang="zh-CN" dirty="0">
                <a:latin typeface="等线" panose="02010600030101010101" pitchFamily="2" charset="-122"/>
                <a:ea typeface="等线" panose="02010600030101010101" pitchFamily="2" charset="-122"/>
              </a:rPr>
              <a:t>Google News</a:t>
            </a:r>
            <a:r>
              <a:rPr lang="zh-CN" altLang="en-US" dirty="0">
                <a:latin typeface="等线" panose="02010600030101010101" pitchFamily="2" charset="-122"/>
                <a:ea typeface="等线" panose="02010600030101010101" pitchFamily="2" charset="-122"/>
              </a:rPr>
              <a:t>），在训练过程中不更新词向量，句中若有单词不在预训练好的词典中，则用随机数来代替。</a:t>
            </a: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CNN-non-static</a:t>
            </a:r>
            <a:r>
              <a:rPr lang="zh-CN" altLang="en-US" dirty="0">
                <a:latin typeface="等线" panose="02010600030101010101" pitchFamily="2" charset="-122"/>
                <a:ea typeface="等线" panose="02010600030101010101" pitchFamily="2" charset="-122"/>
              </a:rPr>
              <a:t>，根据不同的分类任务，进行相应的词向量预训练。这里的动态是在模型训练过程中，</a:t>
            </a:r>
            <a:r>
              <a:rPr lang="en-US" altLang="zh-CN" dirty="0">
                <a:latin typeface="等线" panose="02010600030101010101" pitchFamily="2" charset="-122"/>
                <a:ea typeface="等线" panose="02010600030101010101" pitchFamily="2" charset="-122"/>
              </a:rPr>
              <a:t>word vector</a:t>
            </a:r>
            <a:r>
              <a:rPr lang="zh-CN" altLang="en-US" dirty="0">
                <a:latin typeface="等线" panose="02010600030101010101" pitchFamily="2" charset="-122"/>
                <a:ea typeface="等线" panose="02010600030101010101" pitchFamily="2" charset="-122"/>
              </a:rPr>
              <a:t>也当做是可优化的参数，通常把反向误差传播导致</a:t>
            </a:r>
            <a:r>
              <a:rPr lang="en-US" altLang="zh-CN" dirty="0">
                <a:latin typeface="等线" panose="02010600030101010101" pitchFamily="2" charset="-122"/>
                <a:ea typeface="等线" panose="02010600030101010101" pitchFamily="2" charset="-122"/>
              </a:rPr>
              <a:t>word vector</a:t>
            </a:r>
            <a:r>
              <a:rPr lang="zh-CN" altLang="en-US" dirty="0">
                <a:latin typeface="等线" panose="02010600030101010101" pitchFamily="2" charset="-122"/>
                <a:ea typeface="等线" panose="02010600030101010101" pitchFamily="2" charset="-122"/>
              </a:rPr>
              <a:t>中值发生变化的这一过程称为</a:t>
            </a:r>
            <a:r>
              <a:rPr lang="en-US" altLang="zh-CN" dirty="0">
                <a:latin typeface="等线" panose="02010600030101010101" pitchFamily="2" charset="-122"/>
                <a:ea typeface="等线" panose="02010600030101010101" pitchFamily="2" charset="-122"/>
              </a:rPr>
              <a:t>Fine tune</a:t>
            </a:r>
            <a:r>
              <a:rPr lang="zh-CN" altLang="en-US" dirty="0">
                <a:latin typeface="等线" panose="02010600030101010101" pitchFamily="2" charset="-122"/>
                <a:ea typeface="等线" panose="02010600030101010101" pitchFamily="2" charset="-122"/>
              </a:rPr>
              <a:t>。</a:t>
            </a: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CNN-multichannel</a:t>
            </a: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CNN-static</a:t>
            </a:r>
            <a:r>
              <a:rPr lang="zh-CN" altLang="en-US" dirty="0">
                <a:latin typeface="等线" panose="02010600030101010101" pitchFamily="2" charset="-122"/>
                <a:ea typeface="等线" panose="02010600030101010101" pitchFamily="2" charset="-122"/>
              </a:rPr>
              <a:t>和</a:t>
            </a:r>
            <a:r>
              <a:rPr lang="en-US" altLang="zh-CN" dirty="0">
                <a:latin typeface="等线" panose="02010600030101010101" pitchFamily="2" charset="-122"/>
                <a:ea typeface="等线" panose="02010600030101010101" pitchFamily="2" charset="-122"/>
              </a:rPr>
              <a:t>CNN-non-static</a:t>
            </a:r>
            <a:r>
              <a:rPr lang="zh-CN" altLang="en-US" dirty="0">
                <a:latin typeface="等线" panose="02010600030101010101" pitchFamily="2" charset="-122"/>
                <a:ea typeface="等线" panose="02010600030101010101" pitchFamily="2" charset="-122"/>
              </a:rPr>
              <a:t>的混合版。两套词向量构造出的句子矩阵作为两个通道，在误差反向传播时，只更新一组词向量，保持另外一组不变。</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zh-CN" altLang="en-US" sz="4000" b="1" dirty="0">
                <a:latin typeface="等线" panose="02010600030101010101" pitchFamily="2" charset="-122"/>
                <a:ea typeface="等线" panose="02010600030101010101" pitchFamily="2" charset="-122"/>
              </a:rPr>
              <a:t>根据数据结果得到的结论</a:t>
            </a:r>
            <a:endParaRPr lang="en-US" altLang="zh-CN" sz="4000" b="1"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CNN-static</a:t>
            </a:r>
            <a:r>
              <a:rPr lang="zh-CN" altLang="en-US" dirty="0">
                <a:latin typeface="等线" panose="02010600030101010101" pitchFamily="2" charset="-122"/>
                <a:ea typeface="等线" panose="02010600030101010101" pitchFamily="2" charset="-122"/>
              </a:rPr>
              <a:t>较与</a:t>
            </a:r>
            <a:r>
              <a:rPr lang="en-US" altLang="zh-CN" dirty="0">
                <a:latin typeface="等线" panose="02010600030101010101" pitchFamily="2" charset="-122"/>
                <a:ea typeface="等线" panose="02010600030101010101" pitchFamily="2" charset="-122"/>
              </a:rPr>
              <a:t>CNN-rand</a:t>
            </a:r>
            <a:r>
              <a:rPr lang="zh-CN" altLang="en-US" dirty="0">
                <a:latin typeface="等线" panose="02010600030101010101" pitchFamily="2" charset="-122"/>
                <a:ea typeface="等线" panose="02010600030101010101" pitchFamily="2" charset="-122"/>
              </a:rPr>
              <a:t>好，说明</a:t>
            </a:r>
            <a:r>
              <a:rPr lang="en-US" altLang="zh-CN" dirty="0">
                <a:latin typeface="等线" panose="02010600030101010101" pitchFamily="2" charset="-122"/>
                <a:ea typeface="等线" panose="02010600030101010101" pitchFamily="2" charset="-122"/>
              </a:rPr>
              <a:t>pre-training</a:t>
            </a:r>
            <a:r>
              <a:rPr lang="zh-CN" altLang="en-US" dirty="0">
                <a:latin typeface="等线" panose="02010600030101010101" pitchFamily="2" charset="-122"/>
                <a:ea typeface="等线" panose="02010600030101010101" pitchFamily="2" charset="-122"/>
              </a:rPr>
              <a:t>的</a:t>
            </a:r>
            <a:r>
              <a:rPr lang="en-US" altLang="zh-CN" dirty="0">
                <a:latin typeface="等线" panose="02010600030101010101" pitchFamily="2" charset="-122"/>
                <a:ea typeface="等线" panose="02010600030101010101" pitchFamily="2" charset="-122"/>
              </a:rPr>
              <a:t>word vector</a:t>
            </a:r>
            <a:r>
              <a:rPr lang="zh-CN" altLang="en-US" dirty="0">
                <a:latin typeface="等线" panose="02010600030101010101" pitchFamily="2" charset="-122"/>
                <a:ea typeface="等线" panose="02010600030101010101" pitchFamily="2" charset="-122"/>
              </a:rPr>
              <a:t>确实有较大的提升作用</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CNN-non-static</a:t>
            </a:r>
            <a:r>
              <a:rPr lang="zh-CN" altLang="en-US" dirty="0">
                <a:latin typeface="等线" panose="02010600030101010101" pitchFamily="2" charset="-122"/>
                <a:ea typeface="等线" panose="02010600030101010101" pitchFamily="2" charset="-122"/>
              </a:rPr>
              <a:t>较于</a:t>
            </a:r>
            <a:r>
              <a:rPr lang="en-US" altLang="zh-CN" dirty="0">
                <a:latin typeface="等线" panose="02010600030101010101" pitchFamily="2" charset="-122"/>
                <a:ea typeface="等线" panose="02010600030101010101" pitchFamily="2" charset="-122"/>
              </a:rPr>
              <a:t>CNN-static</a:t>
            </a:r>
            <a:r>
              <a:rPr lang="zh-CN" altLang="en-US" dirty="0">
                <a:latin typeface="等线" panose="02010600030101010101" pitchFamily="2" charset="-122"/>
                <a:ea typeface="等线" panose="02010600030101010101" pitchFamily="2" charset="-122"/>
              </a:rPr>
              <a:t>大部分要好，说明适当的</a:t>
            </a:r>
            <a:r>
              <a:rPr lang="en-US" altLang="zh-CN" dirty="0">
                <a:latin typeface="等线" panose="02010600030101010101" pitchFamily="2" charset="-122"/>
                <a:ea typeface="等线" panose="02010600030101010101" pitchFamily="2" charset="-122"/>
              </a:rPr>
              <a:t>Fine tune</a:t>
            </a:r>
            <a:r>
              <a:rPr lang="zh-CN" altLang="en-US" dirty="0">
                <a:latin typeface="等线" panose="02010600030101010101" pitchFamily="2" charset="-122"/>
                <a:ea typeface="等线" panose="02010600030101010101" pitchFamily="2" charset="-122"/>
              </a:rPr>
              <a:t>也是有利的，是因为使得</a:t>
            </a:r>
            <a:r>
              <a:rPr lang="en-US" altLang="zh-CN" dirty="0">
                <a:latin typeface="等线" panose="02010600030101010101" pitchFamily="2" charset="-122"/>
                <a:ea typeface="等线" panose="02010600030101010101" pitchFamily="2" charset="-122"/>
              </a:rPr>
              <a:t>vectors</a:t>
            </a:r>
            <a:r>
              <a:rPr lang="zh-CN" altLang="en-US" dirty="0">
                <a:latin typeface="等线" panose="02010600030101010101" pitchFamily="2" charset="-122"/>
                <a:ea typeface="等线" panose="02010600030101010101" pitchFamily="2" charset="-122"/>
              </a:rPr>
              <a:t>更加贴近于具体的任务</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CNN-multichannel</a:t>
            </a:r>
            <a:r>
              <a:rPr lang="zh-CN" altLang="en-US" dirty="0">
                <a:latin typeface="等线" panose="02010600030101010101" pitchFamily="2" charset="-122"/>
                <a:ea typeface="等线" panose="02010600030101010101" pitchFamily="2" charset="-122"/>
              </a:rPr>
              <a:t>较于</a:t>
            </a:r>
            <a:r>
              <a:rPr lang="en-US" altLang="zh-CN" dirty="0">
                <a:latin typeface="等线" panose="02010600030101010101" pitchFamily="2" charset="-122"/>
                <a:ea typeface="等线" panose="02010600030101010101" pitchFamily="2" charset="-122"/>
              </a:rPr>
              <a:t>CNN-single</a:t>
            </a:r>
            <a:r>
              <a:rPr lang="zh-CN" altLang="en-US" dirty="0">
                <a:latin typeface="等线" panose="02010600030101010101" pitchFamily="2" charset="-122"/>
                <a:ea typeface="等线" panose="02010600030101010101" pitchFamily="2" charset="-122"/>
              </a:rPr>
              <a:t>在小规模的数据集上有更好的表现，实际上 </a:t>
            </a:r>
            <a:r>
              <a:rPr lang="en-US" altLang="zh-CN" dirty="0">
                <a:latin typeface="等线" panose="02010600030101010101" pitchFamily="2" charset="-122"/>
                <a:ea typeface="等线" panose="02010600030101010101" pitchFamily="2" charset="-122"/>
              </a:rPr>
              <a:t>- CNN-multichannel</a:t>
            </a:r>
            <a:r>
              <a:rPr lang="zh-CN" altLang="en-US" dirty="0">
                <a:latin typeface="等线" panose="02010600030101010101" pitchFamily="2" charset="-122"/>
                <a:ea typeface="等线" panose="02010600030101010101" pitchFamily="2" charset="-122"/>
              </a:rPr>
              <a:t>体现了一种折中思想，即既不希望</a:t>
            </a:r>
            <a:r>
              <a:rPr lang="en-US" altLang="zh-CN" dirty="0">
                <a:latin typeface="等线" panose="02010600030101010101" pitchFamily="2" charset="-122"/>
                <a:ea typeface="等线" panose="02010600030101010101" pitchFamily="2" charset="-122"/>
              </a:rPr>
              <a:t>Fine tuned</a:t>
            </a:r>
            <a:r>
              <a:rPr lang="zh-CN" altLang="en-US" dirty="0">
                <a:latin typeface="等线" panose="02010600030101010101" pitchFamily="2" charset="-122"/>
                <a:ea typeface="等线" panose="02010600030101010101" pitchFamily="2" charset="-122"/>
              </a:rPr>
              <a:t>的</a:t>
            </a:r>
            <a:r>
              <a:rPr lang="en-US" altLang="zh-CN" dirty="0">
                <a:latin typeface="等线" panose="02010600030101010101" pitchFamily="2" charset="-122"/>
                <a:ea typeface="等线" panose="02010600030101010101" pitchFamily="2" charset="-122"/>
              </a:rPr>
              <a:t>vector</a:t>
            </a:r>
            <a:r>
              <a:rPr lang="zh-CN" altLang="en-US" dirty="0">
                <a:latin typeface="等线" panose="02010600030101010101" pitchFamily="2" charset="-122"/>
                <a:ea typeface="等线" panose="02010600030101010101" pitchFamily="2" charset="-122"/>
              </a:rPr>
              <a:t>距离原始值太远，但同时保留其一定的变化空间。</a:t>
            </a:r>
          </a:p>
        </p:txBody>
      </p:sp>
    </p:spTree>
    <p:extLst>
      <p:ext uri="{BB962C8B-B14F-4D97-AF65-F5344CB8AC3E}">
        <p14:creationId xmlns:p14="http://schemas.microsoft.com/office/powerpoint/2010/main" val="1952875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88C02EB-EF18-45AF-94D9-7F2F981A7D71}"/>
              </a:ext>
            </a:extLst>
          </p:cNvPr>
          <p:cNvSpPr/>
          <p:nvPr/>
        </p:nvSpPr>
        <p:spPr>
          <a:xfrm>
            <a:off x="381000" y="338078"/>
            <a:ext cx="10271760" cy="5878532"/>
          </a:xfrm>
          <a:prstGeom prst="rect">
            <a:avLst/>
          </a:prstGeom>
        </p:spPr>
        <p:txBody>
          <a:bodyPr wrap="square">
            <a:spAutoFit/>
          </a:bodyPr>
          <a:lstStyle/>
          <a:p>
            <a:r>
              <a:rPr lang="zh-CN" altLang="en-US" sz="4400" b="1" dirty="0">
                <a:latin typeface="等线" panose="02010600030101010101" pitchFamily="2" charset="-122"/>
                <a:ea typeface="等线" panose="02010600030101010101" pitchFamily="2" charset="-122"/>
              </a:rPr>
              <a:t>池化层</a:t>
            </a:r>
            <a:endParaRPr lang="en-US" altLang="zh-CN" sz="4400" b="1"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接下来的池化层，文中用了一种称为</a:t>
            </a:r>
            <a:r>
              <a:rPr lang="en-US" altLang="zh-CN" sz="2400" dirty="0">
                <a:latin typeface="等线" panose="02010600030101010101" pitchFamily="2" charset="-122"/>
                <a:ea typeface="等线" panose="02010600030101010101" pitchFamily="2" charset="-122"/>
              </a:rPr>
              <a:t>Max-over-time Pooling</a:t>
            </a:r>
            <a:r>
              <a:rPr lang="zh-CN" altLang="en-US" sz="2400" dirty="0">
                <a:latin typeface="等线" panose="02010600030101010101" pitchFamily="2" charset="-122"/>
                <a:ea typeface="等线" panose="02010600030101010101" pitchFamily="2" charset="-122"/>
              </a:rPr>
              <a:t>的方法。这种方法就是简单地从之前一维的</a:t>
            </a:r>
            <a:r>
              <a:rPr lang="en-US" altLang="zh-CN" sz="2400" dirty="0">
                <a:latin typeface="等线" panose="02010600030101010101" pitchFamily="2" charset="-122"/>
                <a:ea typeface="等线" panose="02010600030101010101" pitchFamily="2" charset="-122"/>
              </a:rPr>
              <a:t>Feature Map</a:t>
            </a:r>
            <a:r>
              <a:rPr lang="zh-CN" altLang="en-US" sz="2400" dirty="0">
                <a:latin typeface="等线" panose="02010600030101010101" pitchFamily="2" charset="-122"/>
                <a:ea typeface="等线" panose="02010600030101010101" pitchFamily="2" charset="-122"/>
              </a:rPr>
              <a:t>中提出最大的值，文中解释最大值代表着最重要的信号。可以看出，这种</a:t>
            </a:r>
            <a:r>
              <a:rPr lang="en-US" altLang="zh-CN" sz="2400" dirty="0">
                <a:latin typeface="等线" panose="02010600030101010101" pitchFamily="2" charset="-122"/>
                <a:ea typeface="等线" panose="02010600030101010101" pitchFamily="2" charset="-122"/>
              </a:rPr>
              <a:t>Pooling</a:t>
            </a:r>
            <a:r>
              <a:rPr lang="zh-CN" altLang="en-US" sz="2400" dirty="0">
                <a:latin typeface="等线" panose="02010600030101010101" pitchFamily="2" charset="-122"/>
                <a:ea typeface="等线" panose="02010600030101010101" pitchFamily="2" charset="-122"/>
              </a:rPr>
              <a:t>方式可以解决可变长度的句子输入问题（因为不管</a:t>
            </a:r>
            <a:r>
              <a:rPr lang="en-US" altLang="zh-CN" sz="2400" dirty="0">
                <a:latin typeface="等线" panose="02010600030101010101" pitchFamily="2" charset="-122"/>
                <a:ea typeface="等线" panose="02010600030101010101" pitchFamily="2" charset="-122"/>
              </a:rPr>
              <a:t>Feature Map</a:t>
            </a:r>
            <a:r>
              <a:rPr lang="zh-CN" altLang="en-US" sz="2400" dirty="0">
                <a:latin typeface="等线" panose="02010600030101010101" pitchFamily="2" charset="-122"/>
                <a:ea typeface="等线" panose="02010600030101010101" pitchFamily="2" charset="-122"/>
              </a:rPr>
              <a:t>中有多少个值，只需要提取其中的最大值）。最终池化层的输出为各个</a:t>
            </a:r>
            <a:r>
              <a:rPr lang="en-US" altLang="zh-CN" sz="2400" dirty="0">
                <a:latin typeface="等线" panose="02010600030101010101" pitchFamily="2" charset="-122"/>
                <a:ea typeface="等线" panose="02010600030101010101" pitchFamily="2" charset="-122"/>
              </a:rPr>
              <a:t>Feature Map</a:t>
            </a:r>
            <a:r>
              <a:rPr lang="zh-CN" altLang="en-US" sz="2400" dirty="0">
                <a:latin typeface="等线" panose="02010600030101010101" pitchFamily="2" charset="-122"/>
                <a:ea typeface="等线" panose="02010600030101010101" pitchFamily="2" charset="-122"/>
              </a:rPr>
              <a:t>的最大值们，即一个一维的向量。</a:t>
            </a:r>
            <a:endParaRPr lang="en-US" altLang="zh-CN" sz="2400" dirty="0">
              <a:latin typeface="等线" panose="02010600030101010101" pitchFamily="2" charset="-122"/>
              <a:ea typeface="等线" panose="02010600030101010101" pitchFamily="2" charset="-122"/>
            </a:endParaRPr>
          </a:p>
          <a:p>
            <a:endParaRPr lang="en-US" altLang="zh-CN" sz="2400" dirty="0">
              <a:latin typeface="等线" panose="02010600030101010101" pitchFamily="2" charset="-122"/>
              <a:ea typeface="等线" panose="02010600030101010101" pitchFamily="2" charset="-122"/>
            </a:endParaRPr>
          </a:p>
          <a:p>
            <a:r>
              <a:rPr lang="zh-CN" altLang="en-US" sz="4000" b="1" dirty="0">
                <a:latin typeface="等线" panose="02010600030101010101" pitchFamily="2" charset="-122"/>
                <a:ea typeface="等线" panose="02010600030101010101" pitchFamily="2" charset="-122"/>
              </a:rPr>
              <a:t>全连接 </a:t>
            </a:r>
            <a:r>
              <a:rPr lang="en-US" altLang="zh-CN" sz="4000" b="1" dirty="0">
                <a:latin typeface="等线" panose="02010600030101010101" pitchFamily="2" charset="-122"/>
                <a:ea typeface="等线" panose="02010600030101010101" pitchFamily="2" charset="-122"/>
              </a:rPr>
              <a:t>+ </a:t>
            </a:r>
            <a:r>
              <a:rPr lang="en-US" altLang="zh-CN" sz="4000" b="1" dirty="0" err="1">
                <a:latin typeface="等线" panose="02010600030101010101" pitchFamily="2" charset="-122"/>
                <a:ea typeface="等线" panose="02010600030101010101" pitchFamily="2" charset="-122"/>
              </a:rPr>
              <a:t>Softmax</a:t>
            </a:r>
            <a:r>
              <a:rPr lang="zh-CN" altLang="en-US" sz="4000" b="1" dirty="0">
                <a:latin typeface="等线" panose="02010600030101010101" pitchFamily="2" charset="-122"/>
                <a:ea typeface="等线" panose="02010600030101010101" pitchFamily="2" charset="-122"/>
              </a:rPr>
              <a:t>层</a:t>
            </a:r>
            <a:endParaRPr lang="en-US" altLang="zh-CN" sz="4000" b="1"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池化层的一维向量的输出通过全连接的方式，连接一个</a:t>
            </a:r>
            <a:r>
              <a:rPr lang="en-US" altLang="zh-CN" sz="2400" dirty="0" err="1">
                <a:latin typeface="等线" panose="02010600030101010101" pitchFamily="2" charset="-122"/>
                <a:ea typeface="等线" panose="02010600030101010101" pitchFamily="2" charset="-122"/>
              </a:rPr>
              <a:t>Softmax</a:t>
            </a:r>
            <a:r>
              <a:rPr lang="zh-CN" altLang="en-US" sz="2400" dirty="0">
                <a:latin typeface="等线" panose="02010600030101010101" pitchFamily="2" charset="-122"/>
                <a:ea typeface="等线" panose="02010600030101010101" pitchFamily="2" charset="-122"/>
              </a:rPr>
              <a:t>层，</a:t>
            </a:r>
            <a:r>
              <a:rPr lang="en-US" altLang="zh-CN" sz="2400" dirty="0" err="1">
                <a:latin typeface="等线" panose="02010600030101010101" pitchFamily="2" charset="-122"/>
                <a:ea typeface="等线" panose="02010600030101010101" pitchFamily="2" charset="-122"/>
              </a:rPr>
              <a:t>Softmax</a:t>
            </a:r>
            <a:r>
              <a:rPr lang="zh-CN" altLang="en-US" sz="2400" dirty="0">
                <a:latin typeface="等线" panose="02010600030101010101" pitchFamily="2" charset="-122"/>
                <a:ea typeface="等线" panose="02010600030101010101" pitchFamily="2" charset="-122"/>
              </a:rPr>
              <a:t>层可根据任务的需要设置（通常反映着最终类别上的概率分布）。最终实现时，我们可以在倒数第二层的全连接部分上使用</a:t>
            </a:r>
            <a:r>
              <a:rPr lang="en-US" altLang="zh-CN" sz="2400" dirty="0">
                <a:latin typeface="等线" panose="02010600030101010101" pitchFamily="2" charset="-122"/>
                <a:ea typeface="等线" panose="02010600030101010101" pitchFamily="2" charset="-122"/>
              </a:rPr>
              <a:t>Dropout</a:t>
            </a:r>
            <a:r>
              <a:rPr lang="zh-CN" altLang="en-US" sz="2400" dirty="0">
                <a:latin typeface="等线" panose="02010600030101010101" pitchFamily="2" charset="-122"/>
                <a:ea typeface="等线" panose="02010600030101010101" pitchFamily="2" charset="-122"/>
              </a:rPr>
              <a:t>技术，即对全连接层上的权值参数给予</a:t>
            </a:r>
            <a:r>
              <a:rPr lang="en-US" altLang="zh-CN" sz="2400" dirty="0">
                <a:latin typeface="等线" panose="02010600030101010101" pitchFamily="2" charset="-122"/>
                <a:ea typeface="等线" panose="02010600030101010101" pitchFamily="2" charset="-122"/>
              </a:rPr>
              <a:t>L2</a:t>
            </a:r>
            <a:r>
              <a:rPr lang="zh-CN" altLang="en-US" sz="2400" dirty="0">
                <a:latin typeface="等线" panose="02010600030101010101" pitchFamily="2" charset="-122"/>
                <a:ea typeface="等线" panose="02010600030101010101" pitchFamily="2" charset="-122"/>
              </a:rPr>
              <a:t>正则化的限制。这样做的好处是防止隐藏层单元自适应（或者对称），从而减轻过拟合的程度。</a:t>
            </a:r>
            <a:endParaRPr lang="zh-CN" altLang="en-US" sz="12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92727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365B0DD6-DC74-4C60-A8EE-9BCE695E0BA2}"/>
              </a:ext>
            </a:extLst>
          </p:cNvPr>
          <p:cNvSpPr>
            <a:spLocks noChangeAspect="1" noChangeArrowheads="1"/>
          </p:cNvSpPr>
          <p:nvPr/>
        </p:nvSpPr>
        <p:spPr bwMode="auto">
          <a:xfrm>
            <a:off x="5943599" y="3276599"/>
            <a:ext cx="4291263" cy="42912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588967F0-FE05-4BA3-877C-645D64479A96}"/>
              </a:ext>
            </a:extLst>
          </p:cNvPr>
          <p:cNvPicPr>
            <a:picLocks noChangeAspect="1"/>
          </p:cNvPicPr>
          <p:nvPr/>
        </p:nvPicPr>
        <p:blipFill>
          <a:blip r:embed="rId2"/>
          <a:stretch>
            <a:fillRect/>
          </a:stretch>
        </p:blipFill>
        <p:spPr>
          <a:xfrm>
            <a:off x="659228" y="366709"/>
            <a:ext cx="9800223" cy="5819780"/>
          </a:xfrm>
          <a:prstGeom prst="rect">
            <a:avLst/>
          </a:prstGeom>
        </p:spPr>
      </p:pic>
    </p:spTree>
    <p:extLst>
      <p:ext uri="{BB962C8B-B14F-4D97-AF65-F5344CB8AC3E}">
        <p14:creationId xmlns:p14="http://schemas.microsoft.com/office/powerpoint/2010/main" val="3918689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808B06C-CAD1-446C-843B-9CAC95C63BF7}"/>
              </a:ext>
            </a:extLst>
          </p:cNvPr>
          <p:cNvSpPr/>
          <p:nvPr/>
        </p:nvSpPr>
        <p:spPr>
          <a:xfrm>
            <a:off x="165694" y="111281"/>
            <a:ext cx="3395481" cy="707886"/>
          </a:xfrm>
          <a:prstGeom prst="rect">
            <a:avLst/>
          </a:prstGeom>
        </p:spPr>
        <p:txBody>
          <a:bodyPr wrap="none">
            <a:spAutoFit/>
          </a:bodyPr>
          <a:lstStyle/>
          <a:p>
            <a:r>
              <a:rPr lang="en-US" altLang="zh-CN" sz="4000" dirty="0"/>
              <a:t>CNN in NLP:</a:t>
            </a:r>
          </a:p>
        </p:txBody>
      </p:sp>
      <p:pic>
        <p:nvPicPr>
          <p:cNvPr id="12298" name="Picture 10">
            <a:extLst>
              <a:ext uri="{FF2B5EF4-FFF2-40B4-BE49-F238E27FC236}">
                <a16:creationId xmlns:a16="http://schemas.microsoft.com/office/drawing/2014/main" id="{01C5C300-DBC1-4674-AB6F-BB2E0E22B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0"/>
            <a:ext cx="5969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162B9E1-DBFE-4054-B98E-C070BB310D0E}"/>
              </a:ext>
            </a:extLst>
          </p:cNvPr>
          <p:cNvSpPr/>
          <p:nvPr/>
        </p:nvSpPr>
        <p:spPr>
          <a:xfrm>
            <a:off x="289560" y="1493520"/>
            <a:ext cx="4480560" cy="4247317"/>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CNN </a:t>
            </a:r>
            <a:r>
              <a:rPr lang="zh-CN" altLang="en-US" dirty="0">
                <a:latin typeface="微软雅黑" panose="020B0503020204020204" pitchFamily="34" charset="-122"/>
                <a:ea typeface="微软雅黑" panose="020B0503020204020204" pitchFamily="34" charset="-122"/>
              </a:rPr>
              <a:t>处理文本的时候，输入就是一个为矩阵的句子，就像原先图像像素的输入一样，不过是单通道的。矩阵的每一行对应一个单词的 </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，通常是一个单词，但它可以是一个字符。也就是说，每行是表示单词的向量表示。通常，这些向量是词嵌入向量</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在这幅图中，使用了 </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种尺寸的滤波器（</a:t>
            </a:r>
            <a:r>
              <a:rPr lang="en-US" altLang="zh-CN" dirty="0">
                <a:latin typeface="微软雅黑" panose="020B0503020204020204" pitchFamily="34" charset="-122"/>
                <a:ea typeface="微软雅黑" panose="020B0503020204020204" pitchFamily="34" charset="-122"/>
              </a:rPr>
              <a:t>[2, 3, 4]</a:t>
            </a:r>
            <a:r>
              <a:rPr lang="zh-CN" altLang="en-US" dirty="0">
                <a:latin typeface="微软雅黑" panose="020B0503020204020204" pitchFamily="34" charset="-122"/>
                <a:ea typeface="微软雅黑" panose="020B0503020204020204" pitchFamily="34" charset="-122"/>
              </a:rPr>
              <a:t>），每种尺寸包含两个滤波器，所以一共有 </a:t>
            </a:r>
            <a:r>
              <a:rPr lang="en-US" altLang="zh-CN" dirty="0">
                <a:latin typeface="微软雅黑" panose="020B0503020204020204" pitchFamily="34" charset="-122"/>
                <a:ea typeface="微软雅黑" panose="020B0503020204020204" pitchFamily="34" charset="-122"/>
              </a:rPr>
              <a:t>6 </a:t>
            </a:r>
            <a:r>
              <a:rPr lang="zh-CN" altLang="en-US" dirty="0">
                <a:latin typeface="微软雅黑" panose="020B0503020204020204" pitchFamily="34" charset="-122"/>
                <a:ea typeface="微软雅黑" panose="020B0503020204020204" pitchFamily="34" charset="-122"/>
              </a:rPr>
              <a:t>个滤波器，然后在输入矩阵上进行卷积操作，再使用非线性的激活函数，得到 </a:t>
            </a:r>
            <a:r>
              <a:rPr lang="en-US" altLang="zh-CN" dirty="0">
                <a:latin typeface="微软雅黑" panose="020B0503020204020204" pitchFamily="34" charset="-122"/>
                <a:ea typeface="微软雅黑" panose="020B0503020204020204" pitchFamily="34" charset="-122"/>
              </a:rPr>
              <a:t>6 </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feature maps </a:t>
            </a:r>
            <a:r>
              <a:rPr lang="zh-CN" altLang="en-US" dirty="0">
                <a:latin typeface="微软雅黑" panose="020B0503020204020204" pitchFamily="34" charset="-122"/>
                <a:ea typeface="微软雅黑" panose="020B0503020204020204" pitchFamily="34" charset="-122"/>
              </a:rPr>
              <a:t>，再进行最大池化操作，最后送入 </a:t>
            </a:r>
            <a:r>
              <a:rPr lang="en-US" altLang="zh-CN" dirty="0" err="1">
                <a:latin typeface="微软雅黑" panose="020B0503020204020204" pitchFamily="34" charset="-122"/>
                <a:ea typeface="微软雅黑" panose="020B0503020204020204" pitchFamily="34" charset="-122"/>
              </a:rPr>
              <a:t>softmax</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层进行分类。</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2918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1331F-FC55-4A59-B75C-C782CCBD0372}"/>
              </a:ext>
            </a:extLst>
          </p:cNvPr>
          <p:cNvSpPr/>
          <p:nvPr/>
        </p:nvSpPr>
        <p:spPr>
          <a:xfrm>
            <a:off x="165694" y="111281"/>
            <a:ext cx="1353256" cy="707886"/>
          </a:xfrm>
          <a:prstGeom prst="rect">
            <a:avLst/>
          </a:prstGeom>
        </p:spPr>
        <p:txBody>
          <a:bodyPr wrap="none">
            <a:spAutoFit/>
          </a:bodyPr>
          <a:lstStyle/>
          <a:p>
            <a:r>
              <a:rPr lang="zh-CN" altLang="en-US" sz="4000" dirty="0"/>
              <a:t>总结</a:t>
            </a:r>
            <a:r>
              <a:rPr lang="en-US" altLang="zh-CN" sz="4000" dirty="0"/>
              <a:t>:</a:t>
            </a:r>
          </a:p>
        </p:txBody>
      </p:sp>
      <p:pic>
        <p:nvPicPr>
          <p:cNvPr id="15362" name="Picture 2">
            <a:extLst>
              <a:ext uri="{FF2B5EF4-FFF2-40B4-BE49-F238E27FC236}">
                <a16:creationId xmlns:a16="http://schemas.microsoft.com/office/drawing/2014/main" id="{209EA4DA-6DB9-429D-BF8F-01E8DA7D3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714" y="879325"/>
            <a:ext cx="6280234" cy="562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73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7855035" cy="646331"/>
          </a:xfrm>
          <a:prstGeom prst="rect">
            <a:avLst/>
          </a:prstGeom>
          <a:noFill/>
        </p:spPr>
        <p:txBody>
          <a:bodyPr wrap="none" rtlCol="0">
            <a:spAutoFit/>
          </a:bodyPr>
          <a:lstStyle/>
          <a:p>
            <a:r>
              <a:rPr lang="zh-CN" altLang="en-US" sz="3600" dirty="0"/>
              <a:t>来自论文 </a:t>
            </a:r>
            <a:r>
              <a:rPr lang="en-US" altLang="zh-CN" sz="3600" dirty="0"/>
              <a:t>Attention is all you need</a:t>
            </a:r>
            <a:r>
              <a:rPr lang="zh-CN" altLang="en-US" sz="3600" dirty="0"/>
              <a:t>：</a:t>
            </a:r>
            <a:endParaRPr lang="en-US" altLang="zh-CN" sz="3600" dirty="0"/>
          </a:p>
        </p:txBody>
      </p:sp>
      <p:sp>
        <p:nvSpPr>
          <p:cNvPr id="6" name="文本框 5">
            <a:extLst>
              <a:ext uri="{FF2B5EF4-FFF2-40B4-BE49-F238E27FC236}">
                <a16:creationId xmlns:a16="http://schemas.microsoft.com/office/drawing/2014/main" id="{F1A26789-1B54-4618-9B03-77CEA71B450F}"/>
              </a:ext>
            </a:extLst>
          </p:cNvPr>
          <p:cNvSpPr txBox="1"/>
          <p:nvPr/>
        </p:nvSpPr>
        <p:spPr>
          <a:xfrm>
            <a:off x="1160958" y="1327263"/>
            <a:ext cx="9870081" cy="1077218"/>
          </a:xfrm>
          <a:prstGeom prst="rect">
            <a:avLst/>
          </a:prstGeom>
          <a:noFill/>
        </p:spPr>
        <p:txBody>
          <a:bodyPr wrap="square" rtlCol="0">
            <a:spAutoFit/>
          </a:bodyPr>
          <a:lstStyle/>
          <a:p>
            <a:pPr marL="571500" indent="-571500">
              <a:buFont typeface="Arial" panose="020B0604020202020204" pitchFamily="34" charset="0"/>
              <a:buChar char="•"/>
            </a:pPr>
            <a:r>
              <a:rPr lang="zh-CN" altLang="en-US" sz="3200" dirty="0"/>
              <a:t>思考：为什么需要注意力？人类举动中的敲黑板，划重点。</a:t>
            </a:r>
            <a:endParaRPr lang="en-US" altLang="zh-CN" sz="3200" dirty="0"/>
          </a:p>
        </p:txBody>
      </p:sp>
      <p:sp>
        <p:nvSpPr>
          <p:cNvPr id="5" name="文本框 4">
            <a:extLst>
              <a:ext uri="{FF2B5EF4-FFF2-40B4-BE49-F238E27FC236}">
                <a16:creationId xmlns:a16="http://schemas.microsoft.com/office/drawing/2014/main" id="{39B45355-D39A-48C4-B70F-10C9E052A558}"/>
              </a:ext>
            </a:extLst>
          </p:cNvPr>
          <p:cNvSpPr txBox="1"/>
          <p:nvPr/>
        </p:nvSpPr>
        <p:spPr>
          <a:xfrm>
            <a:off x="1160957" y="2275218"/>
            <a:ext cx="9870081" cy="1323439"/>
          </a:xfrm>
          <a:prstGeom prst="rect">
            <a:avLst/>
          </a:prstGeom>
          <a:noFill/>
        </p:spPr>
        <p:txBody>
          <a:bodyPr wrap="square" rtlCol="0">
            <a:spAutoFit/>
          </a:bodyPr>
          <a:lstStyle/>
          <a:p>
            <a:pPr marL="571500" indent="-571500">
              <a:buFont typeface="Arial" panose="020B0604020202020204" pitchFamily="34" charset="0"/>
              <a:buChar char="•"/>
            </a:pPr>
            <a:r>
              <a:rPr lang="zh-CN" altLang="en-US" sz="3200" dirty="0"/>
              <a:t>事实上，这是</a:t>
            </a:r>
            <a:r>
              <a:rPr lang="zh-CN" altLang="en-US" sz="4000" b="1" dirty="0"/>
              <a:t>利用有限的注意力资源从大量信息中快速筛选出高价值信息</a:t>
            </a:r>
            <a:r>
              <a:rPr lang="zh-CN" altLang="en-US" sz="3200" dirty="0"/>
              <a:t>的手段。</a:t>
            </a:r>
            <a:endParaRPr lang="en-US" altLang="zh-CN" sz="3200" dirty="0"/>
          </a:p>
        </p:txBody>
      </p:sp>
      <p:sp>
        <p:nvSpPr>
          <p:cNvPr id="2" name="矩形 1">
            <a:extLst>
              <a:ext uri="{FF2B5EF4-FFF2-40B4-BE49-F238E27FC236}">
                <a16:creationId xmlns:a16="http://schemas.microsoft.com/office/drawing/2014/main" id="{36660B23-3E45-4B1E-9AFD-C3C2D180F101}"/>
              </a:ext>
            </a:extLst>
          </p:cNvPr>
          <p:cNvSpPr/>
          <p:nvPr/>
        </p:nvSpPr>
        <p:spPr>
          <a:xfrm>
            <a:off x="1160956" y="3429000"/>
            <a:ext cx="9313768" cy="584775"/>
          </a:xfrm>
          <a:prstGeom prst="rect">
            <a:avLst/>
          </a:prstGeom>
        </p:spPr>
        <p:txBody>
          <a:bodyPr wrap="none">
            <a:spAutoFit/>
          </a:bodyPr>
          <a:lstStyle/>
          <a:p>
            <a:r>
              <a:rPr lang="en-US" altLang="zh-CN" sz="3200" dirty="0"/>
              <a:t>-------------------------------------------------------------------</a:t>
            </a:r>
          </a:p>
        </p:txBody>
      </p:sp>
      <p:sp>
        <p:nvSpPr>
          <p:cNvPr id="7" name="文本框 6">
            <a:extLst>
              <a:ext uri="{FF2B5EF4-FFF2-40B4-BE49-F238E27FC236}">
                <a16:creationId xmlns:a16="http://schemas.microsoft.com/office/drawing/2014/main" id="{2CA26316-4564-43F3-AEC7-92ABF53A7F26}"/>
              </a:ext>
            </a:extLst>
          </p:cNvPr>
          <p:cNvSpPr txBox="1"/>
          <p:nvPr/>
        </p:nvSpPr>
        <p:spPr>
          <a:xfrm>
            <a:off x="1160956" y="4008003"/>
            <a:ext cx="9870081" cy="3046988"/>
          </a:xfrm>
          <a:prstGeom prst="rect">
            <a:avLst/>
          </a:prstGeom>
          <a:noFill/>
        </p:spPr>
        <p:txBody>
          <a:bodyPr wrap="square" rtlCol="0">
            <a:spAutoFit/>
          </a:bodyPr>
          <a:lstStyle/>
          <a:p>
            <a:pPr marL="571500" indent="-571500">
              <a:buFont typeface="Arial" panose="020B0604020202020204" pitchFamily="34" charset="0"/>
              <a:buChar char="•"/>
            </a:pPr>
            <a:r>
              <a:rPr lang="zh-CN" altLang="en-US" sz="3200" dirty="0"/>
              <a:t>如果输入一个非常长的序列，你的上下文的窗口却不能过大，否则计算爆炸。</a:t>
            </a:r>
            <a:endParaRPr lang="en-US" altLang="zh-CN" sz="3200" dirty="0"/>
          </a:p>
          <a:p>
            <a:pPr marL="571500" indent="-571500">
              <a:buFont typeface="Arial" panose="020B0604020202020204" pitchFamily="34" charset="0"/>
              <a:buChar char="•"/>
            </a:pPr>
            <a:r>
              <a:rPr lang="zh-CN" altLang="en-US" sz="3200" dirty="0"/>
              <a:t>老夫选取一个结构化后的子集输出岂不是很香？</a:t>
            </a:r>
            <a:endParaRPr lang="en-US" altLang="zh-CN" sz="3200" dirty="0"/>
          </a:p>
          <a:p>
            <a:pPr marL="571500" indent="-571500">
              <a:buFont typeface="Arial" panose="020B0604020202020204" pitchFamily="34" charset="0"/>
              <a:buChar char="•"/>
            </a:pPr>
            <a:r>
              <a:rPr lang="zh-CN" altLang="en-US" sz="3200" dirty="0"/>
              <a:t>更好的解决多种内容模态之间的相互关系，更好的表达信息，解决</a:t>
            </a:r>
            <a:r>
              <a:rPr lang="en-US" altLang="zh-CN" sz="3200" dirty="0"/>
              <a:t>Encoder-Decoder</a:t>
            </a:r>
            <a:r>
              <a:rPr lang="zh-CN" altLang="en-US" sz="3200" dirty="0"/>
              <a:t>缺陷</a:t>
            </a:r>
            <a:endParaRPr lang="en-US" altLang="zh-CN" sz="3200" dirty="0"/>
          </a:p>
          <a:p>
            <a:pPr marL="571500" indent="-571500">
              <a:buFont typeface="Arial" panose="020B0604020202020204" pitchFamily="34" charset="0"/>
              <a:buChar char="•"/>
            </a:pPr>
            <a:endParaRPr lang="en-US" altLang="zh-CN" sz="3200" dirty="0"/>
          </a:p>
        </p:txBody>
      </p:sp>
    </p:spTree>
    <p:extLst>
      <p:ext uri="{BB962C8B-B14F-4D97-AF65-F5344CB8AC3E}">
        <p14:creationId xmlns:p14="http://schemas.microsoft.com/office/powerpoint/2010/main" val="417566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3741730" cy="646331"/>
          </a:xfrm>
          <a:prstGeom prst="rect">
            <a:avLst/>
          </a:prstGeom>
          <a:noFill/>
        </p:spPr>
        <p:txBody>
          <a:bodyPr wrap="none" rtlCol="0">
            <a:spAutoFit/>
          </a:bodyPr>
          <a:lstStyle/>
          <a:p>
            <a:r>
              <a:rPr lang="en-US" altLang="zh-CN" sz="3600" dirty="0"/>
              <a:t>Attention </a:t>
            </a:r>
            <a:r>
              <a:rPr lang="zh-CN" altLang="en-US" sz="3600" dirty="0"/>
              <a:t>分类：</a:t>
            </a:r>
            <a:endParaRPr lang="en-US" altLang="zh-CN" sz="3600" dirty="0"/>
          </a:p>
        </p:txBody>
      </p:sp>
      <p:sp>
        <p:nvSpPr>
          <p:cNvPr id="6" name="文本框 5">
            <a:extLst>
              <a:ext uri="{FF2B5EF4-FFF2-40B4-BE49-F238E27FC236}">
                <a16:creationId xmlns:a16="http://schemas.microsoft.com/office/drawing/2014/main" id="{F1A26789-1B54-4618-9B03-77CEA71B450F}"/>
              </a:ext>
            </a:extLst>
          </p:cNvPr>
          <p:cNvSpPr txBox="1"/>
          <p:nvPr/>
        </p:nvSpPr>
        <p:spPr>
          <a:xfrm>
            <a:off x="1401591" y="1905506"/>
            <a:ext cx="9870081" cy="3046988"/>
          </a:xfrm>
          <a:prstGeom prst="rect">
            <a:avLst/>
          </a:prstGeom>
          <a:noFill/>
        </p:spPr>
        <p:txBody>
          <a:bodyPr wrap="square" rtlCol="0">
            <a:spAutoFit/>
          </a:bodyPr>
          <a:lstStyle/>
          <a:p>
            <a:pPr marL="571500" indent="-571500">
              <a:buFont typeface="Arial" panose="020B0604020202020204" pitchFamily="34" charset="0"/>
              <a:buChar char="•"/>
            </a:pPr>
            <a:r>
              <a:rPr lang="en-US" altLang="zh-CN" sz="3200" dirty="0"/>
              <a:t>Spatial Attention </a:t>
            </a:r>
            <a:r>
              <a:rPr lang="zh-CN" altLang="en-US" sz="3200" dirty="0"/>
              <a:t>空间注意力</a:t>
            </a:r>
            <a:endParaRPr lang="en-US" altLang="zh-CN" sz="3200" dirty="0"/>
          </a:p>
          <a:p>
            <a:pPr marL="571500" indent="-571500">
              <a:buFont typeface="Arial" panose="020B0604020202020204" pitchFamily="34" charset="0"/>
              <a:buChar char="•"/>
            </a:pPr>
            <a:r>
              <a:rPr lang="en-US" altLang="zh-CN" sz="3200" dirty="0"/>
              <a:t>Temporal Attention </a:t>
            </a:r>
            <a:r>
              <a:rPr lang="zh-CN" altLang="en-US" sz="3200" dirty="0"/>
              <a:t>时间注意力</a:t>
            </a:r>
            <a:endParaRPr lang="en-US" altLang="zh-CN" sz="3200" dirty="0"/>
          </a:p>
          <a:p>
            <a:r>
              <a:rPr lang="en-US" altLang="zh-CN" sz="3200" dirty="0"/>
              <a:t>-------------------------------------------------------------------</a:t>
            </a:r>
          </a:p>
          <a:p>
            <a:pPr marL="457200" indent="-457200">
              <a:buFont typeface="Arial" panose="020B0604020202020204" pitchFamily="34" charset="0"/>
              <a:buChar char="•"/>
            </a:pPr>
            <a:r>
              <a:rPr lang="en-US" altLang="zh-CN" sz="3200" dirty="0"/>
              <a:t>Soft Attention: </a:t>
            </a:r>
            <a:r>
              <a:rPr lang="zh-CN" altLang="en-US" sz="3200" dirty="0"/>
              <a:t>所有数据都会注意，并计算权值</a:t>
            </a:r>
            <a:endParaRPr lang="en-US" altLang="zh-CN" sz="3200" dirty="0"/>
          </a:p>
          <a:p>
            <a:pPr marL="457200" indent="-457200">
              <a:buFont typeface="Arial" panose="020B0604020202020204" pitchFamily="34" charset="0"/>
              <a:buChar char="•"/>
            </a:pPr>
            <a:r>
              <a:rPr lang="en-US" altLang="zh-CN" sz="3200" dirty="0"/>
              <a:t>Hard Attention: </a:t>
            </a:r>
            <a:r>
              <a:rPr lang="zh-CN" altLang="en-US" sz="3200" dirty="0"/>
              <a:t>生成注意力权重，把不符合的注意力设置为</a:t>
            </a:r>
            <a:r>
              <a:rPr lang="en-US" altLang="zh-CN" sz="3200" dirty="0"/>
              <a:t>0</a:t>
            </a:r>
            <a:r>
              <a:rPr lang="zh-CN" altLang="en-US" sz="3200" dirty="0"/>
              <a:t>，直接不再注意</a:t>
            </a:r>
            <a:endParaRPr lang="en-US" altLang="zh-CN" sz="3200" dirty="0"/>
          </a:p>
        </p:txBody>
      </p:sp>
    </p:spTree>
    <p:extLst>
      <p:ext uri="{BB962C8B-B14F-4D97-AF65-F5344CB8AC3E}">
        <p14:creationId xmlns:p14="http://schemas.microsoft.com/office/powerpoint/2010/main" val="3644265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AFF9AC7-780E-4FE9-A944-CA964B22002B}"/>
              </a:ext>
            </a:extLst>
          </p:cNvPr>
          <p:cNvSpPr/>
          <p:nvPr/>
        </p:nvSpPr>
        <p:spPr>
          <a:xfrm>
            <a:off x="165694" y="111281"/>
            <a:ext cx="6775060" cy="707886"/>
          </a:xfrm>
          <a:prstGeom prst="rect">
            <a:avLst/>
          </a:prstGeom>
        </p:spPr>
        <p:txBody>
          <a:bodyPr wrap="none">
            <a:spAutoFit/>
          </a:bodyPr>
          <a:lstStyle/>
          <a:p>
            <a:r>
              <a:rPr lang="en-US" altLang="zh-CN" sz="4000" dirty="0">
                <a:latin typeface="微软雅黑" panose="020B0503020204020204" pitchFamily="34" charset="-122"/>
                <a:ea typeface="微软雅黑" panose="020B0503020204020204" pitchFamily="34" charset="-122"/>
              </a:rPr>
              <a:t>Encoder-Decoder </a:t>
            </a:r>
            <a:r>
              <a:rPr lang="zh-CN" altLang="en-US" sz="4000" dirty="0">
                <a:latin typeface="微软雅黑" panose="020B0503020204020204" pitchFamily="34" charset="-122"/>
                <a:ea typeface="微软雅黑" panose="020B0503020204020204" pitchFamily="34" charset="-122"/>
              </a:rPr>
              <a:t>老常用了</a:t>
            </a:r>
            <a:r>
              <a:rPr lang="en-US" altLang="zh-CN" sz="4000"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944486FC-0501-4C15-9F96-5DE197B846A7}"/>
              </a:ext>
            </a:extLst>
          </p:cNvPr>
          <p:cNvPicPr>
            <a:picLocks noChangeAspect="1"/>
          </p:cNvPicPr>
          <p:nvPr/>
        </p:nvPicPr>
        <p:blipFill>
          <a:blip r:embed="rId2"/>
          <a:stretch>
            <a:fillRect/>
          </a:stretch>
        </p:blipFill>
        <p:spPr>
          <a:xfrm>
            <a:off x="522631" y="2454491"/>
            <a:ext cx="4722409" cy="1949018"/>
          </a:xfrm>
          <a:prstGeom prst="rect">
            <a:avLst/>
          </a:prstGeom>
        </p:spPr>
      </p:pic>
      <p:pic>
        <p:nvPicPr>
          <p:cNvPr id="6" name="图片 5">
            <a:extLst>
              <a:ext uri="{FF2B5EF4-FFF2-40B4-BE49-F238E27FC236}">
                <a16:creationId xmlns:a16="http://schemas.microsoft.com/office/drawing/2014/main" id="{10ECA0F8-BFAB-469D-A37E-07625DA399BA}"/>
              </a:ext>
            </a:extLst>
          </p:cNvPr>
          <p:cNvPicPr>
            <a:picLocks noChangeAspect="1"/>
          </p:cNvPicPr>
          <p:nvPr/>
        </p:nvPicPr>
        <p:blipFill>
          <a:blip r:embed="rId3"/>
          <a:stretch>
            <a:fillRect/>
          </a:stretch>
        </p:blipFill>
        <p:spPr>
          <a:xfrm>
            <a:off x="6590549" y="680796"/>
            <a:ext cx="3838575" cy="1524000"/>
          </a:xfrm>
          <a:prstGeom prst="rect">
            <a:avLst/>
          </a:prstGeom>
        </p:spPr>
      </p:pic>
      <p:pic>
        <p:nvPicPr>
          <p:cNvPr id="7" name="图片 6">
            <a:extLst>
              <a:ext uri="{FF2B5EF4-FFF2-40B4-BE49-F238E27FC236}">
                <a16:creationId xmlns:a16="http://schemas.microsoft.com/office/drawing/2014/main" id="{CA580B13-6156-41AF-9686-E6B4FD1D74E6}"/>
              </a:ext>
            </a:extLst>
          </p:cNvPr>
          <p:cNvPicPr>
            <a:picLocks noChangeAspect="1"/>
          </p:cNvPicPr>
          <p:nvPr/>
        </p:nvPicPr>
        <p:blipFill>
          <a:blip r:embed="rId4"/>
          <a:stretch>
            <a:fillRect/>
          </a:stretch>
        </p:blipFill>
        <p:spPr>
          <a:xfrm>
            <a:off x="6504825" y="2078986"/>
            <a:ext cx="3886200" cy="695325"/>
          </a:xfrm>
          <a:prstGeom prst="rect">
            <a:avLst/>
          </a:prstGeom>
        </p:spPr>
      </p:pic>
      <p:pic>
        <p:nvPicPr>
          <p:cNvPr id="8" name="图片 7">
            <a:extLst>
              <a:ext uri="{FF2B5EF4-FFF2-40B4-BE49-F238E27FC236}">
                <a16:creationId xmlns:a16="http://schemas.microsoft.com/office/drawing/2014/main" id="{84FE441D-F951-4A6E-B13F-05D0B368B3EE}"/>
              </a:ext>
            </a:extLst>
          </p:cNvPr>
          <p:cNvPicPr>
            <a:picLocks noChangeAspect="1"/>
          </p:cNvPicPr>
          <p:nvPr/>
        </p:nvPicPr>
        <p:blipFill>
          <a:blip r:embed="rId5"/>
          <a:stretch>
            <a:fillRect/>
          </a:stretch>
        </p:blipFill>
        <p:spPr>
          <a:xfrm>
            <a:off x="6614362" y="2733675"/>
            <a:ext cx="3667125" cy="695325"/>
          </a:xfrm>
          <a:prstGeom prst="rect">
            <a:avLst/>
          </a:prstGeom>
        </p:spPr>
      </p:pic>
      <p:sp>
        <p:nvSpPr>
          <p:cNvPr id="9" name="矩形 8">
            <a:extLst>
              <a:ext uri="{FF2B5EF4-FFF2-40B4-BE49-F238E27FC236}">
                <a16:creationId xmlns:a16="http://schemas.microsoft.com/office/drawing/2014/main" id="{7C92CCEC-A6E0-4642-8BCC-A0306B0C17FD}"/>
              </a:ext>
            </a:extLst>
          </p:cNvPr>
          <p:cNvSpPr/>
          <p:nvPr/>
        </p:nvSpPr>
        <p:spPr>
          <a:xfrm>
            <a:off x="165694" y="4699876"/>
            <a:ext cx="10642674" cy="1477328"/>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Source</a:t>
            </a:r>
            <a:r>
              <a:rPr lang="zh-CN" altLang="en-US" dirty="0">
                <a:latin typeface="微软雅黑" panose="020B0503020204020204" pitchFamily="34" charset="-122"/>
                <a:ea typeface="微软雅黑" panose="020B0503020204020204" pitchFamily="34" charset="-122"/>
              </a:rPr>
              <a:t>是中文句子，</a:t>
            </a:r>
            <a:r>
              <a:rPr lang="en-US" altLang="zh-CN" dirty="0">
                <a:latin typeface="微软雅黑" panose="020B0503020204020204" pitchFamily="34" charset="-122"/>
                <a:ea typeface="微软雅黑" panose="020B0503020204020204" pitchFamily="34" charset="-122"/>
              </a:rPr>
              <a:t>Target</a:t>
            </a:r>
            <a:r>
              <a:rPr lang="zh-CN" altLang="en-US" dirty="0">
                <a:latin typeface="微软雅黑" panose="020B0503020204020204" pitchFamily="34" charset="-122"/>
                <a:ea typeface="微软雅黑" panose="020B0503020204020204" pitchFamily="34" charset="-122"/>
              </a:rPr>
              <a:t>是英文句子，那么这就是解决</a:t>
            </a:r>
            <a:r>
              <a:rPr lang="zh-CN" altLang="en-US" b="1" dirty="0">
                <a:latin typeface="微软雅黑" panose="020B0503020204020204" pitchFamily="34" charset="-122"/>
                <a:ea typeface="微软雅黑" panose="020B0503020204020204" pitchFamily="34" charset="-122"/>
              </a:rPr>
              <a:t>机器翻译问题</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Encoder-Decoder</a:t>
            </a:r>
            <a:r>
              <a:rPr lang="zh-CN" altLang="en-US" dirty="0">
                <a:latin typeface="微软雅黑" panose="020B0503020204020204" pitchFamily="34" charset="-122"/>
                <a:ea typeface="微软雅黑" panose="020B0503020204020204" pitchFamily="34" charset="-122"/>
              </a:rPr>
              <a:t>框架；</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Source</a:t>
            </a:r>
            <a:r>
              <a:rPr lang="zh-CN" altLang="en-US" dirty="0">
                <a:latin typeface="微软雅黑" panose="020B0503020204020204" pitchFamily="34" charset="-122"/>
                <a:ea typeface="微软雅黑" panose="020B0503020204020204" pitchFamily="34" charset="-122"/>
              </a:rPr>
              <a:t>是一篇文章，</a:t>
            </a:r>
            <a:r>
              <a:rPr lang="en-US" altLang="zh-CN" dirty="0">
                <a:latin typeface="微软雅黑" panose="020B0503020204020204" pitchFamily="34" charset="-122"/>
                <a:ea typeface="微软雅黑" panose="020B0503020204020204" pitchFamily="34" charset="-122"/>
              </a:rPr>
              <a:t>Target</a:t>
            </a:r>
            <a:r>
              <a:rPr lang="zh-CN" altLang="en-US" dirty="0">
                <a:latin typeface="微软雅黑" panose="020B0503020204020204" pitchFamily="34" charset="-122"/>
                <a:ea typeface="微软雅黑" panose="020B0503020204020204" pitchFamily="34" charset="-122"/>
              </a:rPr>
              <a:t>是概括性的几句描述语句，那么这是</a:t>
            </a:r>
            <a:r>
              <a:rPr lang="zh-CN" altLang="en-US" b="1" dirty="0">
                <a:latin typeface="微软雅黑" panose="020B0503020204020204" pitchFamily="34" charset="-122"/>
                <a:ea typeface="微软雅黑" panose="020B0503020204020204" pitchFamily="34" charset="-122"/>
              </a:rPr>
              <a:t>文本摘要</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Encoder-Decoder</a:t>
            </a:r>
            <a:r>
              <a:rPr lang="zh-CN" altLang="en-US" dirty="0">
                <a:latin typeface="微软雅黑" panose="020B0503020204020204" pitchFamily="34" charset="-122"/>
                <a:ea typeface="微软雅黑" panose="020B0503020204020204" pitchFamily="34" charset="-122"/>
              </a:rPr>
              <a:t>框架；</a:t>
            </a:r>
            <a:r>
              <a:rPr lang="en-US" altLang="zh-CN" dirty="0">
                <a:latin typeface="微软雅黑" panose="020B0503020204020204" pitchFamily="34" charset="-122"/>
                <a:ea typeface="微软雅黑" panose="020B0503020204020204" pitchFamily="34" charset="-122"/>
              </a:rPr>
              <a:t>Source</a:t>
            </a:r>
            <a:r>
              <a:rPr lang="zh-CN" altLang="en-US" dirty="0">
                <a:latin typeface="微软雅黑" panose="020B0503020204020204" pitchFamily="34" charset="-122"/>
                <a:ea typeface="微软雅黑" panose="020B0503020204020204" pitchFamily="34" charset="-122"/>
              </a:rPr>
              <a:t>是一句问句，</a:t>
            </a:r>
            <a:r>
              <a:rPr lang="en-US" altLang="zh-CN" dirty="0">
                <a:latin typeface="微软雅黑" panose="020B0503020204020204" pitchFamily="34" charset="-122"/>
                <a:ea typeface="微软雅黑" panose="020B0503020204020204" pitchFamily="34" charset="-122"/>
              </a:rPr>
              <a:t>Target</a:t>
            </a:r>
            <a:r>
              <a:rPr lang="zh-CN" altLang="en-US" dirty="0">
                <a:latin typeface="微软雅黑" panose="020B0503020204020204" pitchFamily="34" charset="-122"/>
                <a:ea typeface="微软雅黑" panose="020B0503020204020204" pitchFamily="34" charset="-122"/>
              </a:rPr>
              <a:t>是一句回答，那么这是</a:t>
            </a:r>
            <a:r>
              <a:rPr lang="zh-CN" altLang="en-US" b="1" dirty="0">
                <a:latin typeface="微软雅黑" panose="020B0503020204020204" pitchFamily="34" charset="-122"/>
                <a:ea typeface="微软雅黑" panose="020B0503020204020204" pitchFamily="34" charset="-122"/>
              </a:rPr>
              <a:t>问答系统</a:t>
            </a:r>
            <a:r>
              <a:rPr lang="zh-CN" altLang="en-US" dirty="0">
                <a:latin typeface="微软雅黑" panose="020B0503020204020204" pitchFamily="34" charset="-122"/>
                <a:ea typeface="微软雅黑" panose="020B0503020204020204" pitchFamily="34" charset="-122"/>
              </a:rPr>
              <a:t>或者</a:t>
            </a:r>
            <a:r>
              <a:rPr lang="zh-CN" altLang="en-US" b="1" dirty="0">
                <a:latin typeface="微软雅黑" panose="020B0503020204020204" pitchFamily="34" charset="-122"/>
                <a:ea typeface="微软雅黑" panose="020B0503020204020204" pitchFamily="34" charset="-122"/>
              </a:rPr>
              <a:t>对话机器人</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Encoder-Decoder</a:t>
            </a:r>
            <a:r>
              <a:rPr lang="zh-CN" altLang="en-US" dirty="0">
                <a:latin typeface="微软雅黑" panose="020B0503020204020204" pitchFamily="34" charset="-122"/>
                <a:ea typeface="微软雅黑" panose="020B0503020204020204" pitchFamily="34" charset="-122"/>
              </a:rPr>
              <a:t>框架；</a:t>
            </a:r>
          </a:p>
          <a:p>
            <a:r>
              <a:rPr lang="en-US" altLang="zh-CN" dirty="0">
                <a:latin typeface="微软雅黑" panose="020B0503020204020204" pitchFamily="34" charset="-122"/>
                <a:ea typeface="微软雅黑" panose="020B0503020204020204" pitchFamily="34" charset="-122"/>
              </a:rPr>
              <a:t>Source</a:t>
            </a:r>
            <a:r>
              <a:rPr lang="zh-CN" altLang="en-US" dirty="0">
                <a:latin typeface="微软雅黑" panose="020B0503020204020204" pitchFamily="34" charset="-122"/>
                <a:ea typeface="微软雅黑" panose="020B0503020204020204" pitchFamily="34" charset="-122"/>
              </a:rPr>
              <a:t>是语音输入流，</a:t>
            </a:r>
            <a:r>
              <a:rPr lang="en-US" altLang="zh-CN" dirty="0">
                <a:latin typeface="微软雅黑" panose="020B0503020204020204" pitchFamily="34" charset="-122"/>
                <a:ea typeface="微软雅黑" panose="020B0503020204020204" pitchFamily="34" charset="-122"/>
              </a:rPr>
              <a:t>Target</a:t>
            </a:r>
            <a:r>
              <a:rPr lang="zh-CN" altLang="en-US" dirty="0">
                <a:latin typeface="微软雅黑" panose="020B0503020204020204" pitchFamily="34" charset="-122"/>
                <a:ea typeface="微软雅黑" panose="020B0503020204020204" pitchFamily="34" charset="-122"/>
              </a:rPr>
              <a:t>是对应的文本信息，那么这是</a:t>
            </a:r>
            <a:r>
              <a:rPr lang="zh-CN" altLang="en-US" b="1" dirty="0">
                <a:latin typeface="微软雅黑" panose="020B0503020204020204" pitchFamily="34" charset="-122"/>
                <a:ea typeface="微软雅黑" panose="020B0503020204020204" pitchFamily="34" charset="-122"/>
              </a:rPr>
              <a:t>语音识别</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Encoder-Decoder</a:t>
            </a:r>
            <a:r>
              <a:rPr lang="zh-CN" altLang="en-US" dirty="0">
                <a:latin typeface="微软雅黑" panose="020B0503020204020204" pitchFamily="34" charset="-122"/>
                <a:ea typeface="微软雅黑" panose="020B0503020204020204" pitchFamily="34" charset="-122"/>
              </a:rPr>
              <a:t>框架；</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Source</a:t>
            </a:r>
            <a:r>
              <a:rPr lang="zh-CN" altLang="en-US" dirty="0">
                <a:latin typeface="微软雅黑" panose="020B0503020204020204" pitchFamily="34" charset="-122"/>
                <a:ea typeface="微软雅黑" panose="020B0503020204020204" pitchFamily="34" charset="-122"/>
              </a:rPr>
              <a:t>是一个图片，</a:t>
            </a:r>
            <a:r>
              <a:rPr lang="en-US" altLang="zh-CN" dirty="0">
                <a:latin typeface="微软雅黑" panose="020B0503020204020204" pitchFamily="34" charset="-122"/>
                <a:ea typeface="微软雅黑" panose="020B0503020204020204" pitchFamily="34" charset="-122"/>
              </a:rPr>
              <a:t>Target</a:t>
            </a:r>
            <a:r>
              <a:rPr lang="zh-CN" altLang="en-US" dirty="0">
                <a:latin typeface="微软雅黑" panose="020B0503020204020204" pitchFamily="34" charset="-122"/>
                <a:ea typeface="微软雅黑" panose="020B0503020204020204" pitchFamily="34" charset="-122"/>
              </a:rPr>
              <a:t>是能够描述图片语义的一句话，那么就是</a:t>
            </a:r>
            <a:r>
              <a:rPr lang="zh-CN" altLang="en-US" b="1" dirty="0">
                <a:latin typeface="微软雅黑" panose="020B0503020204020204" pitchFamily="34" charset="-122"/>
                <a:ea typeface="微软雅黑" panose="020B0503020204020204" pitchFamily="34" charset="-122"/>
              </a:rPr>
              <a:t>图像描述</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Encoder-Decoder</a:t>
            </a:r>
            <a:r>
              <a:rPr lang="zh-CN" altLang="en-US" dirty="0">
                <a:latin typeface="微软雅黑" panose="020B0503020204020204" pitchFamily="34" charset="-122"/>
                <a:ea typeface="微软雅黑" panose="020B0503020204020204" pitchFamily="34" charset="-122"/>
              </a:rPr>
              <a:t>框架；</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7787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AFF9AC7-780E-4FE9-A944-CA964B22002B}"/>
              </a:ext>
            </a:extLst>
          </p:cNvPr>
          <p:cNvSpPr/>
          <p:nvPr/>
        </p:nvSpPr>
        <p:spPr>
          <a:xfrm>
            <a:off x="165694" y="111281"/>
            <a:ext cx="11258403" cy="707886"/>
          </a:xfrm>
          <a:prstGeom prst="rect">
            <a:avLst/>
          </a:prstGeom>
        </p:spPr>
        <p:txBody>
          <a:bodyPr wrap="none">
            <a:spAutoFit/>
          </a:bodyPr>
          <a:lstStyle/>
          <a:p>
            <a:r>
              <a:rPr lang="zh-CN" altLang="en-US" sz="4000" dirty="0">
                <a:latin typeface="微软雅黑" panose="020B0503020204020204" pitchFamily="34" charset="-122"/>
                <a:ea typeface="微软雅黑" panose="020B0503020204020204" pitchFamily="34" charset="-122"/>
              </a:rPr>
              <a:t>那在</a:t>
            </a:r>
            <a:r>
              <a:rPr lang="en-US" altLang="zh-CN" sz="4000" dirty="0">
                <a:latin typeface="微软雅黑" panose="020B0503020204020204" pitchFamily="34" charset="-122"/>
                <a:ea typeface="微软雅黑" panose="020B0503020204020204" pitchFamily="34" charset="-122"/>
              </a:rPr>
              <a:t>Encoder-Decoder </a:t>
            </a:r>
            <a:r>
              <a:rPr lang="zh-CN" altLang="en-US" sz="4000" dirty="0">
                <a:latin typeface="微软雅黑" panose="020B0503020204020204" pitchFamily="34" charset="-122"/>
                <a:ea typeface="微软雅黑" panose="020B0503020204020204" pitchFamily="34" charset="-122"/>
              </a:rPr>
              <a:t>中为什么要用</a:t>
            </a:r>
            <a:r>
              <a:rPr lang="en-US" altLang="zh-CN" sz="4000" dirty="0">
                <a:latin typeface="微软雅黑" panose="020B0503020204020204" pitchFamily="34" charset="-122"/>
                <a:ea typeface="微软雅黑" panose="020B0503020204020204" pitchFamily="34" charset="-122"/>
              </a:rPr>
              <a:t>Attention?</a:t>
            </a:r>
          </a:p>
        </p:txBody>
      </p:sp>
      <p:sp>
        <p:nvSpPr>
          <p:cNvPr id="12" name="矩形 11">
            <a:extLst>
              <a:ext uri="{FF2B5EF4-FFF2-40B4-BE49-F238E27FC236}">
                <a16:creationId xmlns:a16="http://schemas.microsoft.com/office/drawing/2014/main" id="{A456259D-AAA6-4A98-92D6-303D8AE00606}"/>
              </a:ext>
            </a:extLst>
          </p:cNvPr>
          <p:cNvSpPr/>
          <p:nvPr/>
        </p:nvSpPr>
        <p:spPr>
          <a:xfrm>
            <a:off x="1865527" y="1157924"/>
            <a:ext cx="8160790"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因为之前的</a:t>
            </a:r>
            <a:r>
              <a:rPr lang="en-US" altLang="zh-CN" sz="2400" dirty="0">
                <a:latin typeface="微软雅黑" panose="020B0503020204020204" pitchFamily="34" charset="-122"/>
                <a:ea typeface="微软雅黑" panose="020B0503020204020204" pitchFamily="34" charset="-122"/>
              </a:rPr>
              <a:t>encoder-decoder</a:t>
            </a:r>
            <a:r>
              <a:rPr lang="zh-CN" altLang="en-US" sz="2400" dirty="0">
                <a:latin typeface="微软雅黑" panose="020B0503020204020204" pitchFamily="34" charset="-122"/>
                <a:ea typeface="微软雅黑" panose="020B0503020204020204" pitchFamily="34" charset="-122"/>
              </a:rPr>
              <a:t>就是分心大王！！！</a:t>
            </a:r>
            <a:endParaRPr lang="en-US" altLang="zh-CN"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B576A66-2B1D-415D-8601-FA00D967AA1F}"/>
              </a:ext>
            </a:extLst>
          </p:cNvPr>
          <p:cNvPicPr>
            <a:picLocks noChangeAspect="1"/>
          </p:cNvPicPr>
          <p:nvPr/>
        </p:nvPicPr>
        <p:blipFill>
          <a:blip r:embed="rId2"/>
          <a:stretch>
            <a:fillRect/>
          </a:stretch>
        </p:blipFill>
        <p:spPr>
          <a:xfrm>
            <a:off x="3807494" y="1577268"/>
            <a:ext cx="2577264" cy="1851732"/>
          </a:xfrm>
          <a:prstGeom prst="rect">
            <a:avLst/>
          </a:prstGeom>
        </p:spPr>
      </p:pic>
      <p:sp>
        <p:nvSpPr>
          <p:cNvPr id="13" name="矩形 12">
            <a:extLst>
              <a:ext uri="{FF2B5EF4-FFF2-40B4-BE49-F238E27FC236}">
                <a16:creationId xmlns:a16="http://schemas.microsoft.com/office/drawing/2014/main" id="{A6F6978A-91C9-4403-B52C-74912971503A}"/>
              </a:ext>
            </a:extLst>
          </p:cNvPr>
          <p:cNvSpPr/>
          <p:nvPr/>
        </p:nvSpPr>
        <p:spPr>
          <a:xfrm>
            <a:off x="1714500" y="3555352"/>
            <a:ext cx="8160790" cy="3046988"/>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是语义编码，那么对于每一个输出</a:t>
            </a:r>
            <a:r>
              <a:rPr lang="en-US" altLang="zh-CN" sz="2400" dirty="0">
                <a:latin typeface="微软雅黑" panose="020B0503020204020204" pitchFamily="34" charset="-122"/>
                <a:ea typeface="微软雅黑" panose="020B0503020204020204" pitchFamily="34" charset="-122"/>
              </a:rPr>
              <a:t>y1,y2,y3 </a:t>
            </a:r>
            <a:r>
              <a:rPr lang="zh-CN" altLang="en-US" sz="2400" dirty="0">
                <a:latin typeface="微软雅黑" panose="020B0503020204020204" pitchFamily="34" charset="-122"/>
                <a:ea typeface="微软雅黑" panose="020B0503020204020204" pitchFamily="34" charset="-122"/>
              </a:rPr>
              <a:t>没啥变化啊！</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想想这个例子：</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输入的是英文句子：</a:t>
            </a:r>
            <a:r>
              <a:rPr lang="en-US" altLang="zh-CN" sz="2400" dirty="0">
                <a:latin typeface="微软雅黑" panose="020B0503020204020204" pitchFamily="34" charset="-122"/>
                <a:ea typeface="微软雅黑" panose="020B0503020204020204" pitchFamily="34" charset="-122"/>
              </a:rPr>
              <a:t>Tom chase Jerry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Encoder-Decoder</a:t>
            </a:r>
            <a:r>
              <a:rPr lang="zh-CN" altLang="en-US" sz="2400" dirty="0">
                <a:latin typeface="微软雅黑" panose="020B0503020204020204" pitchFamily="34" charset="-122"/>
                <a:ea typeface="微软雅黑" panose="020B0503020204020204" pitchFamily="34" charset="-122"/>
              </a:rPr>
              <a:t>框架逐步生成中文单词：“汤姆”，“追逐”，“杰瑞”。在翻译“杰瑞”这个中文单词的时候，分心模型里面的每个英文单词对于翻译目标单词“杰瑞”贡献是相同的，很明显这里不太合理，显然“</a:t>
            </a:r>
            <a:r>
              <a:rPr lang="en-US" altLang="zh-CN" sz="2400" dirty="0">
                <a:latin typeface="微软雅黑" panose="020B0503020204020204" pitchFamily="34" charset="-122"/>
                <a:ea typeface="微软雅黑" panose="020B0503020204020204" pitchFamily="34" charset="-122"/>
              </a:rPr>
              <a:t>Jerry”</a:t>
            </a:r>
            <a:r>
              <a:rPr lang="zh-CN" altLang="en-US" sz="2400" dirty="0">
                <a:latin typeface="微软雅黑" panose="020B0503020204020204" pitchFamily="34" charset="-122"/>
                <a:ea typeface="微软雅黑" panose="020B0503020204020204" pitchFamily="34" charset="-122"/>
              </a:rPr>
              <a:t>对于翻译成“杰瑞”更重要。</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4278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ACB65D5-49E0-4DA3-9249-63D0C9C0370A}"/>
              </a:ext>
            </a:extLst>
          </p:cNvPr>
          <p:cNvSpPr/>
          <p:nvPr/>
        </p:nvSpPr>
        <p:spPr>
          <a:xfrm>
            <a:off x="165694" y="111281"/>
            <a:ext cx="5568897" cy="707886"/>
          </a:xfrm>
          <a:prstGeom prst="rect">
            <a:avLst/>
          </a:prstGeom>
        </p:spPr>
        <p:txBody>
          <a:bodyPr wrap="none">
            <a:spAutoFit/>
          </a:bodyPr>
          <a:lstStyle/>
          <a:p>
            <a:r>
              <a:rPr lang="zh-CN" altLang="en-US" sz="4000" dirty="0">
                <a:latin typeface="微软雅黑" panose="020B0503020204020204" pitchFamily="34" charset="-122"/>
                <a:ea typeface="微软雅黑" panose="020B0503020204020204" pitchFamily="34" charset="-122"/>
              </a:rPr>
              <a:t>引入</a:t>
            </a:r>
            <a:r>
              <a:rPr lang="en-US" altLang="zh-CN" sz="4000" dirty="0">
                <a:latin typeface="微软雅黑" panose="020B0503020204020204" pitchFamily="34" charset="-122"/>
                <a:ea typeface="微软雅黑" panose="020B0503020204020204" pitchFamily="34" charset="-122"/>
              </a:rPr>
              <a:t>Attention</a:t>
            </a:r>
            <a:r>
              <a:rPr lang="zh-CN" altLang="en-US" sz="4000" dirty="0">
                <a:latin typeface="微软雅黑" panose="020B0503020204020204" pitchFamily="34" charset="-122"/>
                <a:ea typeface="微软雅黑" panose="020B0503020204020204" pitchFamily="34" charset="-122"/>
              </a:rPr>
              <a:t>之后呢？</a:t>
            </a:r>
            <a:endParaRPr lang="en-US" altLang="zh-CN" sz="40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60CF6D9-D901-4A6E-9F76-C3D6156FC14B}"/>
              </a:ext>
            </a:extLst>
          </p:cNvPr>
          <p:cNvSpPr/>
          <p:nvPr/>
        </p:nvSpPr>
        <p:spPr>
          <a:xfrm>
            <a:off x="312891" y="1735546"/>
            <a:ext cx="4811253" cy="523220"/>
          </a:xfrm>
          <a:prstGeom prst="rect">
            <a:avLst/>
          </a:prstGeom>
        </p:spPr>
        <p:txBody>
          <a:bodyPr wrap="none">
            <a:spAutoFit/>
          </a:bodyPr>
          <a:lstStyle/>
          <a:p>
            <a:r>
              <a:rPr lang="en-US" altLang="zh-CN" sz="2800" dirty="0">
                <a:solidFill>
                  <a:srgbClr val="404040"/>
                </a:solidFill>
                <a:latin typeface="-apple-system"/>
              </a:rPr>
              <a:t>(Tom,0.3) (Chase,0.2) (Jerry,0.5)</a:t>
            </a:r>
            <a:endParaRPr lang="zh-CN" altLang="en-US" sz="2800" dirty="0"/>
          </a:p>
        </p:txBody>
      </p:sp>
      <p:pic>
        <p:nvPicPr>
          <p:cNvPr id="6" name="图片 5">
            <a:extLst>
              <a:ext uri="{FF2B5EF4-FFF2-40B4-BE49-F238E27FC236}">
                <a16:creationId xmlns:a16="http://schemas.microsoft.com/office/drawing/2014/main" id="{5A9FB67B-9FE9-4679-B45F-86345D67ADBD}"/>
              </a:ext>
            </a:extLst>
          </p:cNvPr>
          <p:cNvPicPr>
            <a:picLocks noChangeAspect="1"/>
          </p:cNvPicPr>
          <p:nvPr/>
        </p:nvPicPr>
        <p:blipFill>
          <a:blip r:embed="rId2"/>
          <a:stretch>
            <a:fillRect/>
          </a:stretch>
        </p:blipFill>
        <p:spPr>
          <a:xfrm>
            <a:off x="81269" y="2446352"/>
            <a:ext cx="5274498" cy="2782552"/>
          </a:xfrm>
          <a:prstGeom prst="rect">
            <a:avLst/>
          </a:prstGeom>
        </p:spPr>
      </p:pic>
      <p:pic>
        <p:nvPicPr>
          <p:cNvPr id="7" name="图片 6">
            <a:extLst>
              <a:ext uri="{FF2B5EF4-FFF2-40B4-BE49-F238E27FC236}">
                <a16:creationId xmlns:a16="http://schemas.microsoft.com/office/drawing/2014/main" id="{B5919069-7A2D-4E6A-9B45-082B378FAC52}"/>
              </a:ext>
            </a:extLst>
          </p:cNvPr>
          <p:cNvPicPr>
            <a:picLocks noChangeAspect="1"/>
          </p:cNvPicPr>
          <p:nvPr/>
        </p:nvPicPr>
        <p:blipFill>
          <a:blip r:embed="rId3"/>
          <a:stretch>
            <a:fillRect/>
          </a:stretch>
        </p:blipFill>
        <p:spPr>
          <a:xfrm>
            <a:off x="6659773" y="1474443"/>
            <a:ext cx="3293791" cy="1954557"/>
          </a:xfrm>
          <a:prstGeom prst="rect">
            <a:avLst/>
          </a:prstGeom>
        </p:spPr>
      </p:pic>
      <p:pic>
        <p:nvPicPr>
          <p:cNvPr id="8" name="图片 7">
            <a:extLst>
              <a:ext uri="{FF2B5EF4-FFF2-40B4-BE49-F238E27FC236}">
                <a16:creationId xmlns:a16="http://schemas.microsoft.com/office/drawing/2014/main" id="{938F41C6-1093-4E67-A748-31F4985FA3CF}"/>
              </a:ext>
            </a:extLst>
          </p:cNvPr>
          <p:cNvPicPr>
            <a:picLocks noChangeAspect="1"/>
          </p:cNvPicPr>
          <p:nvPr/>
        </p:nvPicPr>
        <p:blipFill>
          <a:blip r:embed="rId4"/>
          <a:stretch>
            <a:fillRect/>
          </a:stretch>
        </p:blipFill>
        <p:spPr>
          <a:xfrm>
            <a:off x="5355767" y="3672768"/>
            <a:ext cx="5568897" cy="2122869"/>
          </a:xfrm>
          <a:prstGeom prst="rect">
            <a:avLst/>
          </a:prstGeom>
        </p:spPr>
      </p:pic>
    </p:spTree>
    <p:extLst>
      <p:ext uri="{BB962C8B-B14F-4D97-AF65-F5344CB8AC3E}">
        <p14:creationId xmlns:p14="http://schemas.microsoft.com/office/powerpoint/2010/main" val="2417621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AA92B6B-9BE7-473A-9AD6-D663C1141F56}"/>
              </a:ext>
            </a:extLst>
          </p:cNvPr>
          <p:cNvPicPr>
            <a:picLocks noChangeAspect="1"/>
          </p:cNvPicPr>
          <p:nvPr/>
        </p:nvPicPr>
        <p:blipFill>
          <a:blip r:embed="rId2"/>
          <a:stretch>
            <a:fillRect/>
          </a:stretch>
        </p:blipFill>
        <p:spPr>
          <a:xfrm>
            <a:off x="2718517" y="953002"/>
            <a:ext cx="5953125" cy="5657850"/>
          </a:xfrm>
          <a:prstGeom prst="rect">
            <a:avLst/>
          </a:prstGeom>
        </p:spPr>
      </p:pic>
      <p:sp>
        <p:nvSpPr>
          <p:cNvPr id="5" name="矩形 4">
            <a:extLst>
              <a:ext uri="{FF2B5EF4-FFF2-40B4-BE49-F238E27FC236}">
                <a16:creationId xmlns:a16="http://schemas.microsoft.com/office/drawing/2014/main" id="{3AD7CCAB-AE18-4135-B7A7-B5FDC927CF77}"/>
              </a:ext>
            </a:extLst>
          </p:cNvPr>
          <p:cNvSpPr/>
          <p:nvPr/>
        </p:nvSpPr>
        <p:spPr>
          <a:xfrm>
            <a:off x="3588610" y="429782"/>
            <a:ext cx="4661854" cy="523220"/>
          </a:xfrm>
          <a:prstGeom prst="rect">
            <a:avLst/>
          </a:prstGeom>
        </p:spPr>
        <p:txBody>
          <a:bodyPr wrap="none">
            <a:spAutoFit/>
          </a:bodyPr>
          <a:lstStyle/>
          <a:p>
            <a:r>
              <a:rPr lang="en-US" altLang="zh-CN" sz="2800" dirty="0">
                <a:solidFill>
                  <a:srgbClr val="404040"/>
                </a:solidFill>
                <a:latin typeface="-apple-system"/>
              </a:rPr>
              <a:t>g</a:t>
            </a:r>
            <a:r>
              <a:rPr lang="zh-CN" altLang="en-US" sz="2800" dirty="0">
                <a:solidFill>
                  <a:srgbClr val="404040"/>
                </a:solidFill>
                <a:latin typeface="-apple-system"/>
              </a:rPr>
              <a:t>函数实际上只是一个加权！</a:t>
            </a:r>
            <a:endParaRPr lang="en-US" altLang="zh-CN" sz="2800" dirty="0">
              <a:solidFill>
                <a:srgbClr val="404040"/>
              </a:solidFill>
              <a:latin typeface="-apple-system"/>
            </a:endParaRPr>
          </a:p>
        </p:txBody>
      </p:sp>
    </p:spTree>
    <p:extLst>
      <p:ext uri="{BB962C8B-B14F-4D97-AF65-F5344CB8AC3E}">
        <p14:creationId xmlns:p14="http://schemas.microsoft.com/office/powerpoint/2010/main" val="1854326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C3A1F1-558A-44B3-8A83-49D911BF4551}"/>
              </a:ext>
            </a:extLst>
          </p:cNvPr>
          <p:cNvPicPr>
            <a:picLocks noChangeAspect="1"/>
          </p:cNvPicPr>
          <p:nvPr/>
        </p:nvPicPr>
        <p:blipFill>
          <a:blip r:embed="rId2"/>
          <a:stretch>
            <a:fillRect/>
          </a:stretch>
        </p:blipFill>
        <p:spPr>
          <a:xfrm>
            <a:off x="278615" y="2294021"/>
            <a:ext cx="4555822" cy="2022809"/>
          </a:xfrm>
          <a:prstGeom prst="rect">
            <a:avLst/>
          </a:prstGeom>
        </p:spPr>
      </p:pic>
      <p:pic>
        <p:nvPicPr>
          <p:cNvPr id="6" name="图片 5">
            <a:extLst>
              <a:ext uri="{FF2B5EF4-FFF2-40B4-BE49-F238E27FC236}">
                <a16:creationId xmlns:a16="http://schemas.microsoft.com/office/drawing/2014/main" id="{A1881C74-0979-4F1F-A488-30B5F51F8867}"/>
              </a:ext>
            </a:extLst>
          </p:cNvPr>
          <p:cNvPicPr>
            <a:picLocks noChangeAspect="1"/>
          </p:cNvPicPr>
          <p:nvPr/>
        </p:nvPicPr>
        <p:blipFill>
          <a:blip r:embed="rId3"/>
          <a:stretch>
            <a:fillRect/>
          </a:stretch>
        </p:blipFill>
        <p:spPr>
          <a:xfrm>
            <a:off x="5042985" y="1573253"/>
            <a:ext cx="6083847" cy="4460457"/>
          </a:xfrm>
          <a:prstGeom prst="rect">
            <a:avLst/>
          </a:prstGeom>
        </p:spPr>
      </p:pic>
      <p:sp>
        <p:nvSpPr>
          <p:cNvPr id="7" name="矩形 6">
            <a:extLst>
              <a:ext uri="{FF2B5EF4-FFF2-40B4-BE49-F238E27FC236}">
                <a16:creationId xmlns:a16="http://schemas.microsoft.com/office/drawing/2014/main" id="{499EADF8-1C4A-49C4-8CDD-848EDC23A841}"/>
              </a:ext>
            </a:extLst>
          </p:cNvPr>
          <p:cNvSpPr/>
          <p:nvPr/>
        </p:nvSpPr>
        <p:spPr>
          <a:xfrm>
            <a:off x="1273716" y="4592628"/>
            <a:ext cx="2252796" cy="954107"/>
          </a:xfrm>
          <a:prstGeom prst="rect">
            <a:avLst/>
          </a:prstGeom>
        </p:spPr>
        <p:txBody>
          <a:bodyPr wrap="none">
            <a:spAutoFit/>
          </a:bodyPr>
          <a:lstStyle/>
          <a:p>
            <a:r>
              <a:rPr lang="en-US" altLang="zh-CN" sz="2800" dirty="0">
                <a:solidFill>
                  <a:srgbClr val="404040"/>
                </a:solidFill>
                <a:latin typeface="-apple-system"/>
              </a:rPr>
              <a:t>Encoder: RNN</a:t>
            </a:r>
          </a:p>
          <a:p>
            <a:r>
              <a:rPr lang="en-US" altLang="zh-CN" sz="2800" dirty="0">
                <a:solidFill>
                  <a:srgbClr val="404040"/>
                </a:solidFill>
                <a:latin typeface="-apple-system"/>
              </a:rPr>
              <a:t>Decoder: RNN</a:t>
            </a:r>
          </a:p>
        </p:txBody>
      </p:sp>
      <p:sp>
        <p:nvSpPr>
          <p:cNvPr id="8" name="矩形 7">
            <a:extLst>
              <a:ext uri="{FF2B5EF4-FFF2-40B4-BE49-F238E27FC236}">
                <a16:creationId xmlns:a16="http://schemas.microsoft.com/office/drawing/2014/main" id="{DC1915C0-BF84-41E9-804E-4AB542901A1E}"/>
              </a:ext>
            </a:extLst>
          </p:cNvPr>
          <p:cNvSpPr/>
          <p:nvPr/>
        </p:nvSpPr>
        <p:spPr>
          <a:xfrm>
            <a:off x="1794645" y="101060"/>
            <a:ext cx="7688990" cy="1200329"/>
          </a:xfrm>
          <a:prstGeom prst="rect">
            <a:avLst/>
          </a:prstGeom>
        </p:spPr>
        <p:txBody>
          <a:bodyPr wrap="square">
            <a:spAutoFit/>
          </a:bodyPr>
          <a:lstStyle/>
          <a:p>
            <a:r>
              <a:rPr lang="en-US" altLang="zh-CN" sz="2400" dirty="0">
                <a:solidFill>
                  <a:srgbClr val="404040"/>
                </a:solidFill>
                <a:latin typeface="微软雅黑" panose="020B0503020204020204" pitchFamily="34" charset="-122"/>
                <a:ea typeface="微软雅黑" panose="020B0503020204020204" pitchFamily="34" charset="-122"/>
              </a:rPr>
              <a:t>g</a:t>
            </a:r>
            <a:r>
              <a:rPr lang="zh-CN" altLang="en-US" sz="2400" dirty="0">
                <a:solidFill>
                  <a:srgbClr val="404040"/>
                </a:solidFill>
                <a:latin typeface="微软雅黑" panose="020B0503020204020204" pitchFamily="34" charset="-122"/>
                <a:ea typeface="微软雅黑" panose="020B0503020204020204" pitchFamily="34" charset="-122"/>
              </a:rPr>
              <a:t>函数实际上只是一个加权！</a:t>
            </a:r>
            <a:endParaRPr lang="en-US" altLang="zh-CN" sz="2400" dirty="0">
              <a:solidFill>
                <a:srgbClr val="404040"/>
              </a:solidFill>
              <a:latin typeface="微软雅黑" panose="020B0503020204020204" pitchFamily="34" charset="-122"/>
              <a:ea typeface="微软雅黑" panose="020B0503020204020204" pitchFamily="34" charset="-122"/>
            </a:endParaRPr>
          </a:p>
          <a:p>
            <a:r>
              <a:rPr lang="en-US" altLang="zh-CN" sz="2400" dirty="0">
                <a:solidFill>
                  <a:srgbClr val="404040"/>
                </a:solidFill>
                <a:latin typeface="微软雅黑" panose="020B0503020204020204" pitchFamily="34" charset="-122"/>
                <a:ea typeface="微软雅黑" panose="020B0503020204020204" pitchFamily="34" charset="-122"/>
              </a:rPr>
              <a:t>F</a:t>
            </a:r>
            <a:r>
              <a:rPr lang="zh-CN" altLang="en-US" sz="2400" dirty="0">
                <a:solidFill>
                  <a:srgbClr val="404040"/>
                </a:solidFill>
                <a:latin typeface="微软雅黑" panose="020B0503020204020204" pitchFamily="34" charset="-122"/>
                <a:ea typeface="微软雅黑" panose="020B0503020204020204" pitchFamily="34" charset="-122"/>
              </a:rPr>
              <a:t>函数的输出经过</a:t>
            </a:r>
            <a:r>
              <a:rPr lang="en-US" altLang="zh-CN" sz="2400" dirty="0" err="1">
                <a:solidFill>
                  <a:srgbClr val="404040"/>
                </a:solidFill>
                <a:latin typeface="微软雅黑" panose="020B0503020204020204" pitchFamily="34" charset="-122"/>
                <a:ea typeface="微软雅黑" panose="020B0503020204020204" pitchFamily="34" charset="-122"/>
              </a:rPr>
              <a:t>Softmax</a:t>
            </a:r>
            <a:r>
              <a:rPr lang="zh-CN" altLang="en-US" sz="2400" dirty="0">
                <a:solidFill>
                  <a:srgbClr val="404040"/>
                </a:solidFill>
                <a:latin typeface="微软雅黑" panose="020B0503020204020204" pitchFamily="34" charset="-122"/>
                <a:ea typeface="微软雅黑" panose="020B0503020204020204" pitchFamily="34" charset="-122"/>
              </a:rPr>
              <a:t>进行归一化就得到了符合概率分布取值区间的注意力分配概率分布数值。</a:t>
            </a:r>
            <a:endParaRPr lang="en-US" altLang="zh-CN" sz="2400" dirty="0">
              <a:solidFill>
                <a:srgbClr val="40404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3447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9A15A6-2C45-4482-8A9A-1DB6D8F47FB4}"/>
              </a:ext>
            </a:extLst>
          </p:cNvPr>
          <p:cNvPicPr>
            <a:picLocks noChangeAspect="1"/>
          </p:cNvPicPr>
          <p:nvPr/>
        </p:nvPicPr>
        <p:blipFill>
          <a:blip r:embed="rId2"/>
          <a:stretch>
            <a:fillRect/>
          </a:stretch>
        </p:blipFill>
        <p:spPr>
          <a:xfrm>
            <a:off x="-144379" y="542925"/>
            <a:ext cx="7048500" cy="5772150"/>
          </a:xfrm>
          <a:prstGeom prst="rect">
            <a:avLst/>
          </a:prstGeom>
        </p:spPr>
      </p:pic>
      <p:pic>
        <p:nvPicPr>
          <p:cNvPr id="5" name="图片 4">
            <a:extLst>
              <a:ext uri="{FF2B5EF4-FFF2-40B4-BE49-F238E27FC236}">
                <a16:creationId xmlns:a16="http://schemas.microsoft.com/office/drawing/2014/main" id="{9DD3AD48-20BA-49DA-9ED0-2EA997C83DBD}"/>
              </a:ext>
            </a:extLst>
          </p:cNvPr>
          <p:cNvPicPr>
            <a:picLocks noChangeAspect="1"/>
          </p:cNvPicPr>
          <p:nvPr/>
        </p:nvPicPr>
        <p:blipFill>
          <a:blip r:embed="rId3"/>
          <a:stretch>
            <a:fillRect/>
          </a:stretch>
        </p:blipFill>
        <p:spPr>
          <a:xfrm>
            <a:off x="6532395" y="2291796"/>
            <a:ext cx="4737009" cy="1728976"/>
          </a:xfrm>
          <a:prstGeom prst="rect">
            <a:avLst/>
          </a:prstGeom>
        </p:spPr>
      </p:pic>
    </p:spTree>
    <p:extLst>
      <p:ext uri="{BB962C8B-B14F-4D97-AF65-F5344CB8AC3E}">
        <p14:creationId xmlns:p14="http://schemas.microsoft.com/office/powerpoint/2010/main" val="406238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4955203" cy="646331"/>
          </a:xfrm>
          <a:prstGeom prst="rect">
            <a:avLst/>
          </a:prstGeom>
          <a:noFill/>
        </p:spPr>
        <p:txBody>
          <a:bodyPr wrap="none" rtlCol="0">
            <a:spAutoFit/>
          </a:bodyPr>
          <a:lstStyle/>
          <a:p>
            <a:r>
              <a:rPr lang="zh-CN" altLang="en-US" sz="3600" dirty="0"/>
              <a:t>词向量 </a:t>
            </a:r>
            <a:r>
              <a:rPr lang="en-US" altLang="zh-CN" sz="3600" dirty="0"/>
              <a:t>Word vectors</a:t>
            </a:r>
            <a:r>
              <a:rPr lang="zh-CN" altLang="en-US" sz="3600" dirty="0"/>
              <a:t>：</a:t>
            </a:r>
            <a:endParaRPr lang="en-US" altLang="zh-CN" sz="3600" dirty="0"/>
          </a:p>
        </p:txBody>
      </p:sp>
      <p:sp>
        <p:nvSpPr>
          <p:cNvPr id="6" name="文本框 5">
            <a:extLst>
              <a:ext uri="{FF2B5EF4-FFF2-40B4-BE49-F238E27FC236}">
                <a16:creationId xmlns:a16="http://schemas.microsoft.com/office/drawing/2014/main" id="{F1A26789-1B54-4618-9B03-77CEA71B450F}"/>
              </a:ext>
            </a:extLst>
          </p:cNvPr>
          <p:cNvSpPr txBox="1"/>
          <p:nvPr/>
        </p:nvSpPr>
        <p:spPr>
          <a:xfrm>
            <a:off x="1856698" y="1609634"/>
            <a:ext cx="8478603" cy="4031873"/>
          </a:xfrm>
          <a:prstGeom prst="rect">
            <a:avLst/>
          </a:prstGeom>
          <a:noFill/>
        </p:spPr>
        <p:txBody>
          <a:bodyPr wrap="none" rtlCol="0">
            <a:spAutoFit/>
          </a:bodyPr>
          <a:lstStyle/>
          <a:p>
            <a:pPr marL="571500" indent="-571500">
              <a:buFont typeface="Arial" panose="020B0604020202020204" pitchFamily="34" charset="0"/>
              <a:buChar char="•"/>
            </a:pPr>
            <a:r>
              <a:rPr lang="en-US" altLang="zh-CN" sz="3200" dirty="0"/>
              <a:t>One-hot representation:</a:t>
            </a:r>
          </a:p>
          <a:p>
            <a:r>
              <a:rPr lang="en-US" altLang="zh-CN" sz="3200" dirty="0"/>
              <a:t>potato = </a:t>
            </a:r>
            <a:r>
              <a:rPr lang="zh-CN" altLang="en-US" sz="3200" dirty="0"/>
              <a:t> </a:t>
            </a:r>
            <a:r>
              <a:rPr lang="en-US" altLang="zh-CN" sz="3200" dirty="0"/>
              <a:t>[0 0 0 1 0 0 0 0 0 0 0 0 0 0 0 0 …]</a:t>
            </a:r>
          </a:p>
          <a:p>
            <a:r>
              <a:rPr lang="en-US" altLang="zh-CN" sz="3200" dirty="0"/>
              <a:t>tomato = [0 0 0 0 0 0 0 0 1 0 0 0 0 0 0 0 …]</a:t>
            </a:r>
          </a:p>
          <a:p>
            <a:r>
              <a:rPr lang="zh-CN" altLang="en-US" sz="3200" dirty="0"/>
              <a:t>互相垂直（没啥关系），维度爆炸。</a:t>
            </a:r>
            <a:endParaRPr lang="en-US" altLang="zh-CN" sz="3200" dirty="0"/>
          </a:p>
          <a:p>
            <a:endParaRPr lang="en-US" altLang="zh-CN" sz="3200" dirty="0"/>
          </a:p>
          <a:p>
            <a:pPr marL="571500" indent="-571500">
              <a:buFont typeface="Arial" panose="020B0604020202020204" pitchFamily="34" charset="0"/>
              <a:buChar char="•"/>
            </a:pPr>
            <a:r>
              <a:rPr lang="en-US" altLang="zh-CN" sz="3200" dirty="0">
                <a:solidFill>
                  <a:srgbClr val="FFFF00"/>
                </a:solidFill>
              </a:rPr>
              <a:t>Distributed representation:</a:t>
            </a:r>
          </a:p>
          <a:p>
            <a:r>
              <a:rPr lang="en-US" altLang="zh-CN" sz="3200" dirty="0"/>
              <a:t>potato = </a:t>
            </a:r>
            <a:r>
              <a:rPr lang="zh-CN" altLang="en-US" sz="3200" dirty="0"/>
              <a:t> </a:t>
            </a:r>
            <a:r>
              <a:rPr lang="en-US" altLang="zh-CN" sz="3200" dirty="0"/>
              <a:t>[0.823 0.236 0.123 -0.192 0.222 …]</a:t>
            </a:r>
          </a:p>
          <a:p>
            <a:r>
              <a:rPr lang="zh-CN" altLang="en-US" sz="3200" dirty="0"/>
              <a:t>相似词距离很近（余弦相似度），低维。</a:t>
            </a:r>
            <a:endParaRPr lang="en-US" altLang="zh-CN" sz="3200" dirty="0"/>
          </a:p>
        </p:txBody>
      </p:sp>
    </p:spTree>
    <p:extLst>
      <p:ext uri="{BB962C8B-B14F-4D97-AF65-F5344CB8AC3E}">
        <p14:creationId xmlns:p14="http://schemas.microsoft.com/office/powerpoint/2010/main" val="13374537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9129422" cy="646331"/>
          </a:xfrm>
          <a:prstGeom prst="rect">
            <a:avLst/>
          </a:prstGeom>
          <a:noFill/>
        </p:spPr>
        <p:txBody>
          <a:bodyPr wrap="none" rtlCol="0">
            <a:spAutoFit/>
          </a:bodyPr>
          <a:lstStyle/>
          <a:p>
            <a:r>
              <a:rPr lang="en-US" altLang="zh-CN" sz="3600" dirty="0"/>
              <a:t>Self Attention</a:t>
            </a:r>
            <a:r>
              <a:rPr lang="zh-CN" altLang="en-US" sz="3600" dirty="0"/>
              <a:t>（</a:t>
            </a:r>
            <a:r>
              <a:rPr lang="en-US" altLang="zh-CN" sz="3600" dirty="0"/>
              <a:t>google</a:t>
            </a:r>
            <a:r>
              <a:rPr lang="zh-CN" altLang="en-US" sz="3600" dirty="0"/>
              <a:t>翻译采用的模型）：</a:t>
            </a:r>
            <a:endParaRPr lang="en-US" altLang="zh-CN" sz="3600" dirty="0"/>
          </a:p>
        </p:txBody>
      </p:sp>
      <p:sp>
        <p:nvSpPr>
          <p:cNvPr id="6" name="文本框 5">
            <a:extLst>
              <a:ext uri="{FF2B5EF4-FFF2-40B4-BE49-F238E27FC236}">
                <a16:creationId xmlns:a16="http://schemas.microsoft.com/office/drawing/2014/main" id="{F1A26789-1B54-4618-9B03-77CEA71B450F}"/>
              </a:ext>
            </a:extLst>
          </p:cNvPr>
          <p:cNvSpPr txBox="1"/>
          <p:nvPr/>
        </p:nvSpPr>
        <p:spPr>
          <a:xfrm>
            <a:off x="1401591" y="1905506"/>
            <a:ext cx="9870081" cy="3046988"/>
          </a:xfrm>
          <a:prstGeom prst="rect">
            <a:avLst/>
          </a:prstGeom>
          <a:noFill/>
        </p:spPr>
        <p:txBody>
          <a:bodyPr wrap="square" rtlCol="0">
            <a:spAutoFit/>
          </a:bodyPr>
          <a:lstStyle/>
          <a:p>
            <a:pPr marL="571500" indent="-571500">
              <a:buFont typeface="Arial" panose="020B0604020202020204" pitchFamily="34" charset="0"/>
              <a:buChar char="•"/>
            </a:pPr>
            <a:r>
              <a:rPr lang="zh-CN" altLang="en-US" sz="3200" dirty="0"/>
              <a:t>通常来说 </a:t>
            </a:r>
            <a:r>
              <a:rPr lang="en-US" altLang="zh-CN" sz="3200" dirty="0"/>
              <a:t>Attention </a:t>
            </a:r>
            <a:r>
              <a:rPr lang="zh-CN" altLang="en-US" sz="3200" dirty="0"/>
              <a:t>发生在</a:t>
            </a:r>
            <a:r>
              <a:rPr lang="en-US" altLang="zh-CN" sz="3200" dirty="0"/>
              <a:t>Target</a:t>
            </a:r>
            <a:r>
              <a:rPr lang="zh-CN" altLang="en-US" sz="3200" dirty="0"/>
              <a:t>元素</a:t>
            </a:r>
            <a:r>
              <a:rPr lang="en-US" altLang="zh-CN" sz="3200" dirty="0"/>
              <a:t>Query</a:t>
            </a:r>
            <a:r>
              <a:rPr lang="zh-CN" altLang="en-US" sz="3200" dirty="0"/>
              <a:t>和</a:t>
            </a:r>
            <a:r>
              <a:rPr lang="en-US" altLang="zh-CN" sz="3200" dirty="0"/>
              <a:t>Source</a:t>
            </a:r>
            <a:r>
              <a:rPr lang="zh-CN" altLang="en-US" sz="3200" dirty="0"/>
              <a:t>中的所有元素。</a:t>
            </a:r>
            <a:endParaRPr lang="en-US" altLang="zh-CN" sz="3200" dirty="0"/>
          </a:p>
          <a:p>
            <a:pPr marL="571500" indent="-571500">
              <a:buFont typeface="Arial" panose="020B0604020202020204" pitchFamily="34" charset="0"/>
              <a:buChar char="•"/>
            </a:pPr>
            <a:r>
              <a:rPr lang="zh-CN" altLang="en-US" sz="3200" dirty="0"/>
              <a:t>而</a:t>
            </a:r>
            <a:r>
              <a:rPr lang="en-US" altLang="zh-CN" sz="3200" dirty="0"/>
              <a:t>Self Attention </a:t>
            </a:r>
            <a:r>
              <a:rPr lang="zh-CN" altLang="en-US" sz="3200" dirty="0"/>
              <a:t>中</a:t>
            </a:r>
            <a:r>
              <a:rPr lang="en-US" altLang="zh-CN" sz="3200" dirty="0"/>
              <a:t>source</a:t>
            </a:r>
            <a:r>
              <a:rPr lang="zh-CN" altLang="en-US" sz="3200" dirty="0"/>
              <a:t>内容元素之间或者</a:t>
            </a:r>
            <a:r>
              <a:rPr lang="en-US" altLang="zh-CN" sz="3200" dirty="0"/>
              <a:t>target</a:t>
            </a:r>
            <a:r>
              <a:rPr lang="zh-CN" altLang="en-US" sz="3200" dirty="0"/>
              <a:t>元素自己发生</a:t>
            </a:r>
            <a:r>
              <a:rPr lang="en-US" altLang="zh-CN" sz="3200" dirty="0"/>
              <a:t>attention </a:t>
            </a:r>
            <a:r>
              <a:rPr lang="zh-CN" altLang="en-US" sz="3200" dirty="0"/>
              <a:t>机制，这种情况可以理解成</a:t>
            </a:r>
            <a:r>
              <a:rPr lang="en-US" altLang="zh-CN" sz="3200" dirty="0"/>
              <a:t>Target = Source </a:t>
            </a:r>
            <a:r>
              <a:rPr lang="zh-CN" altLang="en-US" sz="3200" dirty="0"/>
              <a:t>的特殊注意力机制。</a:t>
            </a:r>
            <a:endParaRPr lang="en-US" altLang="zh-CN" sz="3200" dirty="0"/>
          </a:p>
          <a:p>
            <a:pPr marL="571500" indent="-571500">
              <a:buFont typeface="Arial" panose="020B0604020202020204" pitchFamily="34" charset="0"/>
              <a:buChar char="•"/>
            </a:pPr>
            <a:r>
              <a:rPr lang="zh-CN" altLang="en-US" sz="3200" dirty="0"/>
              <a:t>下面一张图就能轻松解释啦ヽ</a:t>
            </a:r>
            <a:r>
              <a:rPr lang="en-US" altLang="zh-CN" sz="3200" dirty="0"/>
              <a:t>(</a:t>
            </a:r>
            <a:r>
              <a:rPr lang="zh-CN" altLang="en-US" sz="3200" dirty="0"/>
              <a:t>￣</a:t>
            </a:r>
            <a:r>
              <a:rPr lang="en-US" altLang="zh-CN" sz="3200" dirty="0"/>
              <a:t>ω</a:t>
            </a:r>
            <a:r>
              <a:rPr lang="zh-CN" altLang="en-US" sz="3200" dirty="0"/>
              <a:t>￣</a:t>
            </a:r>
            <a:r>
              <a:rPr lang="en-US" altLang="zh-CN" sz="3200" dirty="0"/>
              <a:t>(</a:t>
            </a:r>
            <a:r>
              <a:rPr lang="zh-CN" altLang="en-US" sz="3200" dirty="0"/>
              <a:t>￣</a:t>
            </a:r>
            <a:r>
              <a:rPr lang="en-US" altLang="zh-CN" sz="3200" dirty="0"/>
              <a:t>ω</a:t>
            </a:r>
            <a:r>
              <a:rPr lang="zh-CN" altLang="en-US" sz="3200" dirty="0"/>
              <a:t>￣</a:t>
            </a:r>
            <a:r>
              <a:rPr lang="en-US" altLang="zh-CN" sz="3200" dirty="0"/>
              <a:t>〃)</a:t>
            </a:r>
            <a:r>
              <a:rPr lang="zh-CN" altLang="en-US" sz="3200" dirty="0"/>
              <a:t>ゝ</a:t>
            </a:r>
            <a:r>
              <a:rPr lang="en-US" altLang="zh-CN" sz="3200" dirty="0"/>
              <a:t>..</a:t>
            </a:r>
          </a:p>
        </p:txBody>
      </p:sp>
    </p:spTree>
    <p:extLst>
      <p:ext uri="{BB962C8B-B14F-4D97-AF65-F5344CB8AC3E}">
        <p14:creationId xmlns:p14="http://schemas.microsoft.com/office/powerpoint/2010/main" val="2103217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9D8E60-35EC-49C0-9793-FA596B5484B3}"/>
              </a:ext>
            </a:extLst>
          </p:cNvPr>
          <p:cNvPicPr>
            <a:picLocks noChangeAspect="1"/>
          </p:cNvPicPr>
          <p:nvPr/>
        </p:nvPicPr>
        <p:blipFill>
          <a:blip r:embed="rId2"/>
          <a:stretch>
            <a:fillRect/>
          </a:stretch>
        </p:blipFill>
        <p:spPr>
          <a:xfrm rot="5400000">
            <a:off x="-583290" y="1677482"/>
            <a:ext cx="6439401" cy="3503034"/>
          </a:xfrm>
          <a:prstGeom prst="rect">
            <a:avLst/>
          </a:prstGeom>
        </p:spPr>
      </p:pic>
      <p:sp>
        <p:nvSpPr>
          <p:cNvPr id="6" name="文本框 5">
            <a:extLst>
              <a:ext uri="{FF2B5EF4-FFF2-40B4-BE49-F238E27FC236}">
                <a16:creationId xmlns:a16="http://schemas.microsoft.com/office/drawing/2014/main" id="{DC8185DA-6359-444F-B847-4B818164F224}"/>
              </a:ext>
            </a:extLst>
          </p:cNvPr>
          <p:cNvSpPr txBox="1"/>
          <p:nvPr/>
        </p:nvSpPr>
        <p:spPr>
          <a:xfrm>
            <a:off x="4943078" y="2644169"/>
            <a:ext cx="5274980" cy="1569660"/>
          </a:xfrm>
          <a:prstGeom prst="rect">
            <a:avLst/>
          </a:prstGeom>
          <a:noFill/>
        </p:spPr>
        <p:txBody>
          <a:bodyPr wrap="square" rtlCol="0">
            <a:spAutoFit/>
          </a:bodyPr>
          <a:lstStyle/>
          <a:p>
            <a:pPr marL="571500" indent="-5715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根本不需要像</a:t>
            </a:r>
            <a:r>
              <a:rPr lang="en-US" altLang="zh-CN" sz="2400" dirty="0">
                <a:latin typeface="微软雅黑" panose="020B0503020204020204" pitchFamily="34" charset="-122"/>
                <a:ea typeface="微软雅黑" panose="020B0503020204020204" pitchFamily="34" charset="-122"/>
              </a:rPr>
              <a:t>RNN/LSTM</a:t>
            </a:r>
            <a:r>
              <a:rPr lang="zh-CN" altLang="en-US" sz="2400" dirty="0">
                <a:latin typeface="微软雅黑" panose="020B0503020204020204" pitchFamily="34" charset="-122"/>
                <a:ea typeface="微软雅黑" panose="020B0503020204020204" pitchFamily="34" charset="-122"/>
              </a:rPr>
              <a:t>一样再根据序列和信息积累进行计算</a:t>
            </a:r>
            <a:endParaRPr lang="en-US" altLang="zh-CN" sz="2400" dirty="0">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远距离依赖的特征被极大缩短，极其有效。</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9649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6896440" cy="646331"/>
          </a:xfrm>
          <a:prstGeom prst="rect">
            <a:avLst/>
          </a:prstGeom>
          <a:noFill/>
        </p:spPr>
        <p:txBody>
          <a:bodyPr wrap="none" rtlCol="0">
            <a:spAutoFit/>
          </a:bodyPr>
          <a:lstStyle/>
          <a:p>
            <a:r>
              <a:rPr lang="zh-CN" altLang="en-US" sz="3600" dirty="0"/>
              <a:t>实践</a:t>
            </a:r>
            <a:r>
              <a:rPr lang="en-US" altLang="zh-CN" sz="3600" dirty="0"/>
              <a:t>CNN/LSTM</a:t>
            </a:r>
            <a:r>
              <a:rPr lang="zh-CN" altLang="en-US" sz="3600" dirty="0"/>
              <a:t>情感分析模型：</a:t>
            </a:r>
            <a:endParaRPr lang="en-US" altLang="zh-CN" sz="3600" dirty="0"/>
          </a:p>
        </p:txBody>
      </p:sp>
      <p:sp>
        <p:nvSpPr>
          <p:cNvPr id="2" name="文本框 1">
            <a:extLst>
              <a:ext uri="{FF2B5EF4-FFF2-40B4-BE49-F238E27FC236}">
                <a16:creationId xmlns:a16="http://schemas.microsoft.com/office/drawing/2014/main" id="{2466080C-1CC7-4A47-A706-B3A4A4A79052}"/>
              </a:ext>
            </a:extLst>
          </p:cNvPr>
          <p:cNvSpPr txBox="1"/>
          <p:nvPr/>
        </p:nvSpPr>
        <p:spPr>
          <a:xfrm>
            <a:off x="3265713" y="3665748"/>
            <a:ext cx="6896440" cy="2031325"/>
          </a:xfrm>
          <a:prstGeom prst="rect">
            <a:avLst/>
          </a:prstGeom>
          <a:noFill/>
        </p:spPr>
        <p:txBody>
          <a:bodyPr wrap="square" rtlCol="0">
            <a:spAutoFit/>
          </a:bodyPr>
          <a:lstStyle/>
          <a:p>
            <a:r>
              <a:rPr lang="zh-CN" altLang="en-US" dirty="0"/>
              <a:t>这个是这个模型的讲解链接，我没见过讲的更好的了：</a:t>
            </a:r>
            <a:r>
              <a:rPr lang="en-US" altLang="zh-CN" dirty="0">
                <a:hlinkClick r:id="rId2"/>
              </a:rPr>
              <a:t>https://www.jianshu.com/p/15411de409f1?utm_campaign=maleskine&amp;utm_content=note&amp;utm_medium=seo_notes&amp;utm_source=recommendation</a:t>
            </a:r>
            <a:endParaRPr lang="en-US" altLang="zh-CN" dirty="0"/>
          </a:p>
          <a:p>
            <a:endParaRPr lang="en-US" altLang="zh-CN" dirty="0"/>
          </a:p>
          <a:p>
            <a:r>
              <a:rPr lang="zh-CN" altLang="en-US" dirty="0"/>
              <a:t>这个是代码链接：</a:t>
            </a:r>
            <a:endParaRPr lang="en-US" altLang="zh-CN" dirty="0"/>
          </a:p>
          <a:p>
            <a:r>
              <a:rPr lang="en-US" altLang="zh-CN" dirty="0">
                <a:hlinkClick r:id="rId3"/>
              </a:rPr>
              <a:t>https://github.com/HqWei/Sentiment-Analysis</a:t>
            </a:r>
            <a:endParaRPr lang="zh-CN" altLang="en-US" dirty="0"/>
          </a:p>
        </p:txBody>
      </p:sp>
      <p:sp>
        <p:nvSpPr>
          <p:cNvPr id="5" name="文本框 4">
            <a:extLst>
              <a:ext uri="{FF2B5EF4-FFF2-40B4-BE49-F238E27FC236}">
                <a16:creationId xmlns:a16="http://schemas.microsoft.com/office/drawing/2014/main" id="{063CC92A-F6E8-472F-A2AC-323B4B37C995}"/>
              </a:ext>
            </a:extLst>
          </p:cNvPr>
          <p:cNvSpPr txBox="1"/>
          <p:nvPr/>
        </p:nvSpPr>
        <p:spPr>
          <a:xfrm>
            <a:off x="1744884" y="1376371"/>
            <a:ext cx="9561743" cy="1815882"/>
          </a:xfrm>
          <a:prstGeom prst="rect">
            <a:avLst/>
          </a:prstGeom>
          <a:noFill/>
        </p:spPr>
        <p:txBody>
          <a:bodyPr wrap="square" rtlCol="0">
            <a:spAutoFit/>
          </a:bodyPr>
          <a:lstStyle/>
          <a:p>
            <a:r>
              <a:rPr lang="zh-CN" altLang="en-US" sz="2800" dirty="0"/>
              <a:t>通常我们使用</a:t>
            </a:r>
            <a:r>
              <a:rPr lang="en-US" altLang="zh-CN" sz="2800" dirty="0" err="1"/>
              <a:t>pytorch</a:t>
            </a:r>
            <a:r>
              <a:rPr lang="en-US" altLang="zh-CN" sz="2800" dirty="0"/>
              <a:t> &amp; </a:t>
            </a:r>
            <a:r>
              <a:rPr lang="en-US" altLang="zh-CN" sz="2800" dirty="0" err="1"/>
              <a:t>Tensorflow</a:t>
            </a:r>
            <a:r>
              <a:rPr lang="en-US" altLang="zh-CN" sz="2800" dirty="0"/>
              <a:t> </a:t>
            </a:r>
            <a:r>
              <a:rPr lang="zh-CN" altLang="en-US" sz="2800" dirty="0"/>
              <a:t>来进行我们的机器学习、深度学习实践。</a:t>
            </a:r>
            <a:endParaRPr lang="en-US" altLang="zh-CN" sz="2800" dirty="0"/>
          </a:p>
          <a:p>
            <a:r>
              <a:rPr lang="zh-CN" altLang="en-US" sz="2800" dirty="0"/>
              <a:t>这里我们使用</a:t>
            </a:r>
            <a:r>
              <a:rPr lang="en-US" altLang="zh-CN" sz="2800" dirty="0" err="1"/>
              <a:t>Tensorflow</a:t>
            </a:r>
            <a:r>
              <a:rPr lang="zh-CN" altLang="en-US" sz="2800" dirty="0"/>
              <a:t>包编程，并在</a:t>
            </a:r>
            <a:r>
              <a:rPr lang="en-US" altLang="zh-CN" sz="2800" dirty="0" err="1"/>
              <a:t>Tensorboard</a:t>
            </a:r>
            <a:r>
              <a:rPr lang="zh-CN" altLang="en-US" sz="2800" dirty="0"/>
              <a:t>可以实时展示。</a:t>
            </a:r>
            <a:endParaRPr lang="en-US" altLang="zh-CN" sz="2800" dirty="0"/>
          </a:p>
        </p:txBody>
      </p:sp>
    </p:spTree>
    <p:extLst>
      <p:ext uri="{BB962C8B-B14F-4D97-AF65-F5344CB8AC3E}">
        <p14:creationId xmlns:p14="http://schemas.microsoft.com/office/powerpoint/2010/main" val="1051473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0D26204-9C03-4967-B6F8-D6EB076037E1}"/>
              </a:ext>
            </a:extLst>
          </p:cNvPr>
          <p:cNvSpPr txBox="1"/>
          <p:nvPr/>
        </p:nvSpPr>
        <p:spPr>
          <a:xfrm>
            <a:off x="438158" y="290568"/>
            <a:ext cx="10802957" cy="584775"/>
          </a:xfrm>
          <a:prstGeom prst="rect">
            <a:avLst/>
          </a:prstGeom>
          <a:noFill/>
        </p:spPr>
        <p:txBody>
          <a:bodyPr wrap="none" rtlCol="0">
            <a:spAutoFit/>
          </a:bodyPr>
          <a:lstStyle/>
          <a:p>
            <a:r>
              <a:rPr lang="zh-CN" altLang="en-US" sz="3200" dirty="0"/>
              <a:t>开始之前</a:t>
            </a:r>
            <a:r>
              <a:rPr lang="en-US" altLang="zh-CN" sz="3200" dirty="0"/>
              <a:t>.. Mini-batch gradient descent</a:t>
            </a:r>
            <a:r>
              <a:rPr lang="zh-CN" altLang="en-US" sz="3200" dirty="0"/>
              <a:t>（小批梯度下降）</a:t>
            </a:r>
            <a:endParaRPr lang="en-US" altLang="zh-CN" sz="3200" dirty="0"/>
          </a:p>
        </p:txBody>
      </p:sp>
      <p:pic>
        <p:nvPicPr>
          <p:cNvPr id="32770" name="Picture 2">
            <a:extLst>
              <a:ext uri="{FF2B5EF4-FFF2-40B4-BE49-F238E27FC236}">
                <a16:creationId xmlns:a16="http://schemas.microsoft.com/office/drawing/2014/main" id="{D5940ADD-AE83-4A24-859A-BD55EB9DA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686" y="1727201"/>
            <a:ext cx="4347437" cy="302282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8D79F58-AFCD-471F-85F6-7677D40A3721}"/>
              </a:ext>
            </a:extLst>
          </p:cNvPr>
          <p:cNvPicPr>
            <a:picLocks noChangeAspect="1"/>
          </p:cNvPicPr>
          <p:nvPr/>
        </p:nvPicPr>
        <p:blipFill>
          <a:blip r:embed="rId3"/>
          <a:stretch>
            <a:fillRect/>
          </a:stretch>
        </p:blipFill>
        <p:spPr>
          <a:xfrm>
            <a:off x="1596572" y="1943234"/>
            <a:ext cx="2497818" cy="2590760"/>
          </a:xfrm>
          <a:prstGeom prst="rect">
            <a:avLst/>
          </a:prstGeom>
        </p:spPr>
      </p:pic>
      <p:sp>
        <p:nvSpPr>
          <p:cNvPr id="7" name="文本框 6">
            <a:extLst>
              <a:ext uri="{FF2B5EF4-FFF2-40B4-BE49-F238E27FC236}">
                <a16:creationId xmlns:a16="http://schemas.microsoft.com/office/drawing/2014/main" id="{5B8323DA-D649-430D-8CCD-9ED155A79D08}"/>
              </a:ext>
            </a:extLst>
          </p:cNvPr>
          <p:cNvSpPr txBox="1"/>
          <p:nvPr/>
        </p:nvSpPr>
        <p:spPr>
          <a:xfrm>
            <a:off x="438158" y="5049636"/>
            <a:ext cx="4235455" cy="523220"/>
          </a:xfrm>
          <a:prstGeom prst="rect">
            <a:avLst/>
          </a:prstGeom>
          <a:noFill/>
        </p:spPr>
        <p:txBody>
          <a:bodyPr wrap="none" rtlCol="0">
            <a:spAutoFit/>
          </a:bodyPr>
          <a:lstStyle/>
          <a:p>
            <a:r>
              <a:rPr lang="en-US" altLang="zh-CN" sz="2800" dirty="0"/>
              <a:t>normal gradient descent</a:t>
            </a:r>
          </a:p>
        </p:txBody>
      </p:sp>
      <p:sp>
        <p:nvSpPr>
          <p:cNvPr id="8" name="文本框 7">
            <a:extLst>
              <a:ext uri="{FF2B5EF4-FFF2-40B4-BE49-F238E27FC236}">
                <a16:creationId xmlns:a16="http://schemas.microsoft.com/office/drawing/2014/main" id="{74CEBA63-AEDA-48CF-B304-D30A571BB39D}"/>
              </a:ext>
            </a:extLst>
          </p:cNvPr>
          <p:cNvSpPr txBox="1"/>
          <p:nvPr/>
        </p:nvSpPr>
        <p:spPr>
          <a:xfrm>
            <a:off x="6096000" y="5049636"/>
            <a:ext cx="3962944" cy="523220"/>
          </a:xfrm>
          <a:prstGeom prst="rect">
            <a:avLst/>
          </a:prstGeom>
          <a:noFill/>
        </p:spPr>
        <p:txBody>
          <a:bodyPr wrap="none" rtlCol="0">
            <a:spAutoFit/>
          </a:bodyPr>
          <a:lstStyle/>
          <a:p>
            <a:r>
              <a:rPr lang="en-US" altLang="zh-CN" sz="2800" dirty="0"/>
              <a:t>batch gradient descent</a:t>
            </a:r>
          </a:p>
        </p:txBody>
      </p:sp>
      <p:sp>
        <p:nvSpPr>
          <p:cNvPr id="9" name="文本框 8">
            <a:extLst>
              <a:ext uri="{FF2B5EF4-FFF2-40B4-BE49-F238E27FC236}">
                <a16:creationId xmlns:a16="http://schemas.microsoft.com/office/drawing/2014/main" id="{8E7966C0-0A97-490C-8153-446E56A541A3}"/>
              </a:ext>
            </a:extLst>
          </p:cNvPr>
          <p:cNvSpPr txBox="1"/>
          <p:nvPr/>
        </p:nvSpPr>
        <p:spPr>
          <a:xfrm>
            <a:off x="3159587" y="5872464"/>
            <a:ext cx="4687502" cy="523220"/>
          </a:xfrm>
          <a:prstGeom prst="rect">
            <a:avLst/>
          </a:prstGeom>
          <a:noFill/>
        </p:spPr>
        <p:txBody>
          <a:bodyPr wrap="none" rtlCol="0">
            <a:spAutoFit/>
          </a:bodyPr>
          <a:lstStyle/>
          <a:p>
            <a:r>
              <a:rPr lang="en-US" altLang="zh-CN" sz="2800" dirty="0"/>
              <a:t>stochastic gradient descent</a:t>
            </a:r>
          </a:p>
        </p:txBody>
      </p:sp>
    </p:spTree>
    <p:extLst>
      <p:ext uri="{BB962C8B-B14F-4D97-AF65-F5344CB8AC3E}">
        <p14:creationId xmlns:p14="http://schemas.microsoft.com/office/powerpoint/2010/main" val="362172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0D26204-9C03-4967-B6F8-D6EB076037E1}"/>
              </a:ext>
            </a:extLst>
          </p:cNvPr>
          <p:cNvSpPr txBox="1"/>
          <p:nvPr/>
        </p:nvSpPr>
        <p:spPr>
          <a:xfrm>
            <a:off x="438158" y="290568"/>
            <a:ext cx="10802957" cy="584775"/>
          </a:xfrm>
          <a:prstGeom prst="rect">
            <a:avLst/>
          </a:prstGeom>
          <a:noFill/>
        </p:spPr>
        <p:txBody>
          <a:bodyPr wrap="none" rtlCol="0">
            <a:spAutoFit/>
          </a:bodyPr>
          <a:lstStyle/>
          <a:p>
            <a:r>
              <a:rPr lang="zh-CN" altLang="en-US" sz="3200" dirty="0"/>
              <a:t>开始之前</a:t>
            </a:r>
            <a:r>
              <a:rPr lang="en-US" altLang="zh-CN" sz="3200" dirty="0"/>
              <a:t>.. Mini-batch gradient descent</a:t>
            </a:r>
            <a:r>
              <a:rPr lang="zh-CN" altLang="en-US" sz="3200" dirty="0"/>
              <a:t>（小批梯度下降）</a:t>
            </a:r>
            <a:endParaRPr lang="en-US" altLang="zh-CN" sz="3200" dirty="0"/>
          </a:p>
        </p:txBody>
      </p:sp>
      <p:sp>
        <p:nvSpPr>
          <p:cNvPr id="2" name="矩形 1">
            <a:extLst>
              <a:ext uri="{FF2B5EF4-FFF2-40B4-BE49-F238E27FC236}">
                <a16:creationId xmlns:a16="http://schemas.microsoft.com/office/drawing/2014/main" id="{3A9AF9E9-87F3-4036-893A-DEC253BA9F5B}"/>
              </a:ext>
            </a:extLst>
          </p:cNvPr>
          <p:cNvSpPr/>
          <p:nvPr/>
        </p:nvSpPr>
        <p:spPr>
          <a:xfrm>
            <a:off x="438158" y="1627763"/>
            <a:ext cx="4557485" cy="1692771"/>
          </a:xfrm>
          <a:prstGeom prst="rect">
            <a:avLst/>
          </a:prstGeom>
        </p:spPr>
        <p:txBody>
          <a:bodyPr wrap="square">
            <a:spAutoFit/>
          </a:bodyPr>
          <a:lstStyle/>
          <a:p>
            <a:r>
              <a:rPr lang="en-US" altLang="zh-CN" sz="3200" dirty="0">
                <a:solidFill>
                  <a:srgbClr val="4D4D4D"/>
                </a:solidFill>
                <a:latin typeface="Microsoft YaHei" panose="020B0503020204020204" pitchFamily="34" charset="-122"/>
                <a:ea typeface="Microsoft YaHei" panose="020B0503020204020204" pitchFamily="34" charset="-122"/>
              </a:rPr>
              <a:t>Iterations </a:t>
            </a:r>
            <a:r>
              <a:rPr lang="zh-CN" altLang="en-US" dirty="0">
                <a:solidFill>
                  <a:srgbClr val="4D4D4D"/>
                </a:solidFill>
                <a:latin typeface="Microsoft YaHei" panose="020B0503020204020204" pitchFamily="34" charset="-122"/>
                <a:ea typeface="Microsoft YaHei" panose="020B0503020204020204" pitchFamily="34" charset="-122"/>
              </a:rPr>
              <a:t>每一次迭代都是一次权重更新，每一次权重更新需要</a:t>
            </a:r>
            <a:r>
              <a:rPr lang="en-US" altLang="zh-CN" dirty="0" err="1">
                <a:solidFill>
                  <a:srgbClr val="4D4D4D"/>
                </a:solidFill>
                <a:latin typeface="Microsoft YaHei" panose="020B0503020204020204" pitchFamily="34" charset="-122"/>
                <a:ea typeface="Microsoft YaHei" panose="020B0503020204020204" pitchFamily="34" charset="-122"/>
              </a:rPr>
              <a:t>batch_size</a:t>
            </a:r>
            <a:r>
              <a:rPr lang="zh-CN" altLang="en-US" dirty="0">
                <a:solidFill>
                  <a:srgbClr val="4D4D4D"/>
                </a:solidFill>
                <a:latin typeface="Microsoft YaHei" panose="020B0503020204020204" pitchFamily="34" charset="-122"/>
                <a:ea typeface="Microsoft YaHei" panose="020B0503020204020204" pitchFamily="34" charset="-122"/>
              </a:rPr>
              <a:t>个数据进行</a:t>
            </a:r>
            <a:r>
              <a:rPr lang="en-US" altLang="zh-CN" dirty="0">
                <a:solidFill>
                  <a:srgbClr val="4D4D4D"/>
                </a:solidFill>
                <a:latin typeface="Microsoft YaHei" panose="020B0503020204020204" pitchFamily="34" charset="-122"/>
                <a:ea typeface="Microsoft YaHei" panose="020B0503020204020204" pitchFamily="34" charset="-122"/>
              </a:rPr>
              <a:t>Forward</a:t>
            </a:r>
            <a:r>
              <a:rPr lang="zh-CN" altLang="en-US" dirty="0">
                <a:solidFill>
                  <a:srgbClr val="4D4D4D"/>
                </a:solidFill>
                <a:latin typeface="Microsoft YaHei" panose="020B0503020204020204" pitchFamily="34" charset="-122"/>
                <a:ea typeface="Microsoft YaHei" panose="020B0503020204020204" pitchFamily="34" charset="-122"/>
              </a:rPr>
              <a:t>运算得到损失函数，再</a:t>
            </a:r>
            <a:r>
              <a:rPr lang="en-US" altLang="zh-CN" dirty="0">
                <a:solidFill>
                  <a:srgbClr val="4D4D4D"/>
                </a:solidFill>
                <a:latin typeface="Microsoft YaHei" panose="020B0503020204020204" pitchFamily="34" charset="-122"/>
                <a:ea typeface="Microsoft YaHei" panose="020B0503020204020204" pitchFamily="34" charset="-122"/>
              </a:rPr>
              <a:t>BP</a:t>
            </a:r>
            <a:r>
              <a:rPr lang="zh-CN" altLang="en-US" dirty="0">
                <a:solidFill>
                  <a:srgbClr val="4D4D4D"/>
                </a:solidFill>
                <a:latin typeface="Microsoft YaHei" panose="020B0503020204020204" pitchFamily="34" charset="-122"/>
                <a:ea typeface="Microsoft YaHei" panose="020B0503020204020204" pitchFamily="34" charset="-122"/>
              </a:rPr>
              <a:t>算法更新参数。</a:t>
            </a:r>
            <a:r>
              <a:rPr lang="en-US" altLang="zh-CN" dirty="0">
                <a:solidFill>
                  <a:srgbClr val="4D4D4D"/>
                </a:solidFill>
                <a:latin typeface="Microsoft YaHei" panose="020B0503020204020204" pitchFamily="34" charset="-122"/>
                <a:ea typeface="Microsoft YaHei" panose="020B0503020204020204" pitchFamily="34" charset="-122"/>
              </a:rPr>
              <a:t>1</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iteration</a:t>
            </a:r>
            <a:r>
              <a:rPr lang="zh-CN" altLang="en-US" dirty="0">
                <a:solidFill>
                  <a:srgbClr val="4D4D4D"/>
                </a:solidFill>
                <a:latin typeface="Microsoft YaHei" panose="020B0503020204020204" pitchFamily="34" charset="-122"/>
                <a:ea typeface="Microsoft YaHei" panose="020B0503020204020204" pitchFamily="34" charset="-122"/>
              </a:rPr>
              <a:t>等于使用</a:t>
            </a:r>
            <a:r>
              <a:rPr lang="en-US" altLang="zh-CN" dirty="0" err="1">
                <a:solidFill>
                  <a:srgbClr val="4D4D4D"/>
                </a:solidFill>
                <a:latin typeface="Microsoft YaHei" panose="020B0503020204020204" pitchFamily="34" charset="-122"/>
                <a:ea typeface="Microsoft YaHei" panose="020B0503020204020204" pitchFamily="34" charset="-122"/>
              </a:rPr>
              <a:t>batchsize</a:t>
            </a:r>
            <a:r>
              <a:rPr lang="zh-CN" altLang="en-US" dirty="0">
                <a:solidFill>
                  <a:srgbClr val="4D4D4D"/>
                </a:solidFill>
                <a:latin typeface="Microsoft YaHei" panose="020B0503020204020204" pitchFamily="34" charset="-122"/>
                <a:ea typeface="Microsoft YaHei" panose="020B0503020204020204" pitchFamily="34" charset="-122"/>
              </a:rPr>
              <a:t>个样本训练一次。</a:t>
            </a:r>
            <a:endParaRPr lang="zh-CN" altLang="en-US" dirty="0"/>
          </a:p>
        </p:txBody>
      </p:sp>
      <p:sp>
        <p:nvSpPr>
          <p:cNvPr id="3" name="矩形 2">
            <a:extLst>
              <a:ext uri="{FF2B5EF4-FFF2-40B4-BE49-F238E27FC236}">
                <a16:creationId xmlns:a16="http://schemas.microsoft.com/office/drawing/2014/main" id="{E61CDB85-ACF4-4C3B-AA51-9EA52B4600A2}"/>
              </a:ext>
            </a:extLst>
          </p:cNvPr>
          <p:cNvSpPr/>
          <p:nvPr/>
        </p:nvSpPr>
        <p:spPr>
          <a:xfrm>
            <a:off x="438158" y="3813238"/>
            <a:ext cx="4383314" cy="2092881"/>
          </a:xfrm>
          <a:prstGeom prst="rect">
            <a:avLst/>
          </a:prstGeom>
        </p:spPr>
        <p:txBody>
          <a:bodyPr wrap="square">
            <a:spAutoFit/>
          </a:bodyPr>
          <a:lstStyle/>
          <a:p>
            <a:r>
              <a:rPr lang="en-US" altLang="zh-CN" sz="4000" dirty="0">
                <a:solidFill>
                  <a:srgbClr val="4D4D4D"/>
                </a:solidFill>
                <a:latin typeface="Microsoft YaHei" panose="020B0503020204020204" pitchFamily="34" charset="-122"/>
                <a:ea typeface="Microsoft YaHei" panose="020B0503020204020204" pitchFamily="34" charset="-122"/>
              </a:rPr>
              <a:t>Epochs </a:t>
            </a:r>
            <a:r>
              <a:rPr lang="zh-CN" altLang="en-US" dirty="0">
                <a:solidFill>
                  <a:srgbClr val="4D4D4D"/>
                </a:solidFill>
                <a:latin typeface="Microsoft YaHei" panose="020B0503020204020204" pitchFamily="34" charset="-122"/>
                <a:ea typeface="Microsoft YaHei" panose="020B0503020204020204" pitchFamily="34" charset="-122"/>
              </a:rPr>
              <a:t>被定义为向前和向后传播中所有批次的单次训练迭代。这意味着</a:t>
            </a:r>
            <a:r>
              <a:rPr lang="en-US" altLang="zh-CN" dirty="0">
                <a:solidFill>
                  <a:srgbClr val="4D4D4D"/>
                </a:solidFill>
                <a:latin typeface="Microsoft YaHei" panose="020B0503020204020204" pitchFamily="34" charset="-122"/>
                <a:ea typeface="Microsoft YaHei" panose="020B0503020204020204" pitchFamily="34" charset="-122"/>
              </a:rPr>
              <a:t>1</a:t>
            </a:r>
            <a:r>
              <a:rPr lang="zh-CN" altLang="en-US" dirty="0">
                <a:solidFill>
                  <a:srgbClr val="4D4D4D"/>
                </a:solidFill>
                <a:latin typeface="Microsoft YaHei" panose="020B0503020204020204" pitchFamily="34" charset="-122"/>
                <a:ea typeface="Microsoft YaHei" panose="020B0503020204020204" pitchFamily="34" charset="-122"/>
              </a:rPr>
              <a:t>个</a:t>
            </a:r>
            <a:r>
              <a:rPr lang="en-US" altLang="zh-CN" dirty="0">
                <a:solidFill>
                  <a:srgbClr val="4D4D4D"/>
                </a:solidFill>
                <a:latin typeface="Microsoft YaHei" panose="020B0503020204020204" pitchFamily="34" charset="-122"/>
                <a:ea typeface="Microsoft YaHei" panose="020B0503020204020204" pitchFamily="34" charset="-122"/>
              </a:rPr>
              <a:t>epoch</a:t>
            </a:r>
            <a:r>
              <a:rPr lang="zh-CN" altLang="en-US" dirty="0">
                <a:solidFill>
                  <a:srgbClr val="4D4D4D"/>
                </a:solidFill>
                <a:latin typeface="Microsoft YaHei" panose="020B0503020204020204" pitchFamily="34" charset="-122"/>
                <a:ea typeface="Microsoft YaHei" panose="020B0503020204020204" pitchFamily="34" charset="-122"/>
              </a:rPr>
              <a:t>是整个输入数据的单次向前和向后传递。简单说，</a:t>
            </a:r>
            <a:r>
              <a:rPr lang="en-US" altLang="zh-CN" dirty="0">
                <a:solidFill>
                  <a:srgbClr val="4D4D4D"/>
                </a:solidFill>
                <a:latin typeface="Microsoft YaHei" panose="020B0503020204020204" pitchFamily="34" charset="-122"/>
                <a:ea typeface="Microsoft YaHei" panose="020B0503020204020204" pitchFamily="34" charset="-122"/>
              </a:rPr>
              <a:t>epochs</a:t>
            </a:r>
            <a:r>
              <a:rPr lang="zh-CN" altLang="en-US" dirty="0">
                <a:solidFill>
                  <a:srgbClr val="4D4D4D"/>
                </a:solidFill>
                <a:latin typeface="Microsoft YaHei" panose="020B0503020204020204" pitchFamily="34" charset="-122"/>
                <a:ea typeface="Microsoft YaHei" panose="020B0503020204020204" pitchFamily="34" charset="-122"/>
              </a:rPr>
              <a:t>指的就是训练过程中数据将被“轮”多少次。 亦即应当完整遍历数据集多少次</a:t>
            </a:r>
            <a:endParaRPr lang="zh-CN" altLang="en-US" dirty="0"/>
          </a:p>
        </p:txBody>
      </p:sp>
      <p:pic>
        <p:nvPicPr>
          <p:cNvPr id="6" name="图片 5">
            <a:extLst>
              <a:ext uri="{FF2B5EF4-FFF2-40B4-BE49-F238E27FC236}">
                <a16:creationId xmlns:a16="http://schemas.microsoft.com/office/drawing/2014/main" id="{73A1203C-8C13-463C-A8BB-C8809F24507B}"/>
              </a:ext>
            </a:extLst>
          </p:cNvPr>
          <p:cNvPicPr>
            <a:picLocks noChangeAspect="1"/>
          </p:cNvPicPr>
          <p:nvPr/>
        </p:nvPicPr>
        <p:blipFill>
          <a:blip r:embed="rId2"/>
          <a:stretch>
            <a:fillRect/>
          </a:stretch>
        </p:blipFill>
        <p:spPr>
          <a:xfrm>
            <a:off x="4995643" y="1938153"/>
            <a:ext cx="5933636" cy="3292084"/>
          </a:xfrm>
          <a:prstGeom prst="rect">
            <a:avLst/>
          </a:prstGeom>
        </p:spPr>
      </p:pic>
    </p:spTree>
    <p:extLst>
      <p:ext uri="{BB962C8B-B14F-4D97-AF65-F5344CB8AC3E}">
        <p14:creationId xmlns:p14="http://schemas.microsoft.com/office/powerpoint/2010/main" val="787396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0D26204-9C03-4967-B6F8-D6EB076037E1}"/>
              </a:ext>
            </a:extLst>
          </p:cNvPr>
          <p:cNvSpPr txBox="1"/>
          <p:nvPr/>
        </p:nvSpPr>
        <p:spPr>
          <a:xfrm>
            <a:off x="852256" y="319597"/>
            <a:ext cx="9837950" cy="584775"/>
          </a:xfrm>
          <a:prstGeom prst="rect">
            <a:avLst/>
          </a:prstGeom>
          <a:noFill/>
        </p:spPr>
        <p:txBody>
          <a:bodyPr wrap="none" rtlCol="0">
            <a:spAutoFit/>
          </a:bodyPr>
          <a:lstStyle/>
          <a:p>
            <a:r>
              <a:rPr lang="zh-CN" altLang="en-US" sz="3200" dirty="0"/>
              <a:t>开始之前</a:t>
            </a:r>
            <a:r>
              <a:rPr lang="en-US" altLang="zh-CN" sz="3200" dirty="0"/>
              <a:t>.. Batch gradient descent</a:t>
            </a:r>
            <a:r>
              <a:rPr lang="zh-CN" altLang="en-US" sz="3200" dirty="0"/>
              <a:t>（随机梯度下降）</a:t>
            </a:r>
            <a:endParaRPr lang="en-US" altLang="zh-CN" sz="3200" dirty="0"/>
          </a:p>
        </p:txBody>
      </p:sp>
      <p:pic>
        <p:nvPicPr>
          <p:cNvPr id="32770" name="Picture 2">
            <a:extLst>
              <a:ext uri="{FF2B5EF4-FFF2-40B4-BE49-F238E27FC236}">
                <a16:creationId xmlns:a16="http://schemas.microsoft.com/office/drawing/2014/main" id="{D5940ADD-AE83-4A24-859A-BD55EB9DA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686" y="1727201"/>
            <a:ext cx="4347437" cy="302282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8D79F58-AFCD-471F-85F6-7677D40A3721}"/>
              </a:ext>
            </a:extLst>
          </p:cNvPr>
          <p:cNvPicPr>
            <a:picLocks noChangeAspect="1"/>
          </p:cNvPicPr>
          <p:nvPr/>
        </p:nvPicPr>
        <p:blipFill>
          <a:blip r:embed="rId3"/>
          <a:stretch>
            <a:fillRect/>
          </a:stretch>
        </p:blipFill>
        <p:spPr>
          <a:xfrm>
            <a:off x="1596572" y="1943234"/>
            <a:ext cx="2497818" cy="2590760"/>
          </a:xfrm>
          <a:prstGeom prst="rect">
            <a:avLst/>
          </a:prstGeom>
        </p:spPr>
      </p:pic>
      <p:sp>
        <p:nvSpPr>
          <p:cNvPr id="7" name="文本框 6">
            <a:extLst>
              <a:ext uri="{FF2B5EF4-FFF2-40B4-BE49-F238E27FC236}">
                <a16:creationId xmlns:a16="http://schemas.microsoft.com/office/drawing/2014/main" id="{5B8323DA-D649-430D-8CCD-9ED155A79D08}"/>
              </a:ext>
            </a:extLst>
          </p:cNvPr>
          <p:cNvSpPr txBox="1"/>
          <p:nvPr/>
        </p:nvSpPr>
        <p:spPr>
          <a:xfrm>
            <a:off x="438158" y="5049636"/>
            <a:ext cx="4235455" cy="523220"/>
          </a:xfrm>
          <a:prstGeom prst="rect">
            <a:avLst/>
          </a:prstGeom>
          <a:noFill/>
        </p:spPr>
        <p:txBody>
          <a:bodyPr wrap="none" rtlCol="0">
            <a:spAutoFit/>
          </a:bodyPr>
          <a:lstStyle/>
          <a:p>
            <a:r>
              <a:rPr lang="en-US" altLang="zh-CN" sz="2800" dirty="0"/>
              <a:t>normal gradient descent</a:t>
            </a:r>
          </a:p>
        </p:txBody>
      </p:sp>
      <p:sp>
        <p:nvSpPr>
          <p:cNvPr id="8" name="文本框 7">
            <a:extLst>
              <a:ext uri="{FF2B5EF4-FFF2-40B4-BE49-F238E27FC236}">
                <a16:creationId xmlns:a16="http://schemas.microsoft.com/office/drawing/2014/main" id="{74CEBA63-AEDA-48CF-B304-D30A571BB39D}"/>
              </a:ext>
            </a:extLst>
          </p:cNvPr>
          <p:cNvSpPr txBox="1"/>
          <p:nvPr/>
        </p:nvSpPr>
        <p:spPr>
          <a:xfrm>
            <a:off x="6096000" y="5049636"/>
            <a:ext cx="3962944" cy="523220"/>
          </a:xfrm>
          <a:prstGeom prst="rect">
            <a:avLst/>
          </a:prstGeom>
          <a:noFill/>
        </p:spPr>
        <p:txBody>
          <a:bodyPr wrap="none" rtlCol="0">
            <a:spAutoFit/>
          </a:bodyPr>
          <a:lstStyle/>
          <a:p>
            <a:r>
              <a:rPr lang="en-US" altLang="zh-CN" sz="2800" dirty="0"/>
              <a:t>batch gradient descent</a:t>
            </a:r>
          </a:p>
        </p:txBody>
      </p:sp>
    </p:spTree>
    <p:extLst>
      <p:ext uri="{BB962C8B-B14F-4D97-AF65-F5344CB8AC3E}">
        <p14:creationId xmlns:p14="http://schemas.microsoft.com/office/powerpoint/2010/main" val="1160947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6896440" cy="646331"/>
          </a:xfrm>
          <a:prstGeom prst="rect">
            <a:avLst/>
          </a:prstGeom>
          <a:noFill/>
        </p:spPr>
        <p:txBody>
          <a:bodyPr wrap="none" rtlCol="0">
            <a:spAutoFit/>
          </a:bodyPr>
          <a:lstStyle/>
          <a:p>
            <a:r>
              <a:rPr lang="zh-CN" altLang="en-US" sz="3600" dirty="0"/>
              <a:t>实践</a:t>
            </a:r>
            <a:r>
              <a:rPr lang="en-US" altLang="zh-CN" sz="3600" dirty="0"/>
              <a:t>CNN/LSTM</a:t>
            </a:r>
            <a:r>
              <a:rPr lang="zh-CN" altLang="en-US" sz="3600" dirty="0"/>
              <a:t>情感分析模型：</a:t>
            </a:r>
            <a:endParaRPr lang="en-US" altLang="zh-CN" sz="3600" dirty="0"/>
          </a:p>
        </p:txBody>
      </p:sp>
      <p:sp>
        <p:nvSpPr>
          <p:cNvPr id="2" name="文本框 1">
            <a:extLst>
              <a:ext uri="{FF2B5EF4-FFF2-40B4-BE49-F238E27FC236}">
                <a16:creationId xmlns:a16="http://schemas.microsoft.com/office/drawing/2014/main" id="{2466080C-1CC7-4A47-A706-B3A4A4A79052}"/>
              </a:ext>
            </a:extLst>
          </p:cNvPr>
          <p:cNvSpPr txBox="1"/>
          <p:nvPr/>
        </p:nvSpPr>
        <p:spPr>
          <a:xfrm>
            <a:off x="3265713" y="3665748"/>
            <a:ext cx="6896440" cy="2031325"/>
          </a:xfrm>
          <a:prstGeom prst="rect">
            <a:avLst/>
          </a:prstGeom>
          <a:noFill/>
        </p:spPr>
        <p:txBody>
          <a:bodyPr wrap="square" rtlCol="0">
            <a:spAutoFit/>
          </a:bodyPr>
          <a:lstStyle/>
          <a:p>
            <a:r>
              <a:rPr lang="zh-CN" altLang="en-US" dirty="0"/>
              <a:t>这个是这个模型的讲解链接，我没见过讲的更好的了：</a:t>
            </a:r>
            <a:r>
              <a:rPr lang="en-US" altLang="zh-CN" dirty="0">
                <a:hlinkClick r:id="rId2"/>
              </a:rPr>
              <a:t>https://www.jianshu.com/p/15411de409f1?utm_campaign=maleskine&amp;utm_content=note&amp;utm_medium=seo_notes&amp;utm_source=recommendation</a:t>
            </a:r>
            <a:endParaRPr lang="en-US" altLang="zh-CN" dirty="0"/>
          </a:p>
          <a:p>
            <a:endParaRPr lang="en-US" altLang="zh-CN" dirty="0"/>
          </a:p>
          <a:p>
            <a:r>
              <a:rPr lang="zh-CN" altLang="en-US" dirty="0"/>
              <a:t>这个是代码链接：</a:t>
            </a:r>
            <a:endParaRPr lang="en-US" altLang="zh-CN" dirty="0"/>
          </a:p>
          <a:p>
            <a:r>
              <a:rPr lang="en-US" altLang="zh-CN" dirty="0">
                <a:hlinkClick r:id="rId3"/>
              </a:rPr>
              <a:t>https://github.com/HqWei/Sentiment-Analysis</a:t>
            </a:r>
            <a:endParaRPr lang="zh-CN" altLang="en-US" dirty="0"/>
          </a:p>
        </p:txBody>
      </p:sp>
      <p:sp>
        <p:nvSpPr>
          <p:cNvPr id="5" name="文本框 4">
            <a:extLst>
              <a:ext uri="{FF2B5EF4-FFF2-40B4-BE49-F238E27FC236}">
                <a16:creationId xmlns:a16="http://schemas.microsoft.com/office/drawing/2014/main" id="{063CC92A-F6E8-472F-A2AC-323B4B37C995}"/>
              </a:ext>
            </a:extLst>
          </p:cNvPr>
          <p:cNvSpPr txBox="1"/>
          <p:nvPr/>
        </p:nvSpPr>
        <p:spPr>
          <a:xfrm>
            <a:off x="1744884" y="1376371"/>
            <a:ext cx="9561743" cy="1815882"/>
          </a:xfrm>
          <a:prstGeom prst="rect">
            <a:avLst/>
          </a:prstGeom>
          <a:noFill/>
        </p:spPr>
        <p:txBody>
          <a:bodyPr wrap="square" rtlCol="0">
            <a:spAutoFit/>
          </a:bodyPr>
          <a:lstStyle/>
          <a:p>
            <a:r>
              <a:rPr lang="zh-CN" altLang="en-US" sz="2800" dirty="0"/>
              <a:t>通常我们使用</a:t>
            </a:r>
            <a:r>
              <a:rPr lang="en-US" altLang="zh-CN" sz="2800" dirty="0" err="1"/>
              <a:t>pytorch</a:t>
            </a:r>
            <a:r>
              <a:rPr lang="en-US" altLang="zh-CN" sz="2800" dirty="0"/>
              <a:t> &amp; </a:t>
            </a:r>
            <a:r>
              <a:rPr lang="en-US" altLang="zh-CN" sz="2800" dirty="0" err="1"/>
              <a:t>Tensorflow</a:t>
            </a:r>
            <a:r>
              <a:rPr lang="en-US" altLang="zh-CN" sz="2800" dirty="0"/>
              <a:t> </a:t>
            </a:r>
            <a:r>
              <a:rPr lang="zh-CN" altLang="en-US" sz="2800" dirty="0"/>
              <a:t>来进行我们的机器学习、深度学习实践。</a:t>
            </a:r>
            <a:endParaRPr lang="en-US" altLang="zh-CN" sz="2800" dirty="0"/>
          </a:p>
          <a:p>
            <a:r>
              <a:rPr lang="zh-CN" altLang="en-US" sz="2800" dirty="0"/>
              <a:t>这里我们使用</a:t>
            </a:r>
            <a:r>
              <a:rPr lang="en-US" altLang="zh-CN" sz="2800" dirty="0" err="1"/>
              <a:t>Tensorflow</a:t>
            </a:r>
            <a:r>
              <a:rPr lang="zh-CN" altLang="en-US" sz="2800" dirty="0"/>
              <a:t>包编程，并在</a:t>
            </a:r>
            <a:r>
              <a:rPr lang="en-US" altLang="zh-CN" sz="2800" dirty="0" err="1"/>
              <a:t>Tensorboard</a:t>
            </a:r>
            <a:r>
              <a:rPr lang="zh-CN" altLang="en-US" sz="2800" dirty="0"/>
              <a:t>可以实时展示。</a:t>
            </a:r>
            <a:endParaRPr lang="en-US" altLang="zh-CN" sz="2800" dirty="0"/>
          </a:p>
        </p:txBody>
      </p:sp>
    </p:spTree>
    <p:extLst>
      <p:ext uri="{BB962C8B-B14F-4D97-AF65-F5344CB8AC3E}">
        <p14:creationId xmlns:p14="http://schemas.microsoft.com/office/powerpoint/2010/main" val="21667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25967" y="2736502"/>
            <a:ext cx="10540065" cy="1384995"/>
          </a:xfrm>
          <a:prstGeom prst="rect">
            <a:avLst/>
          </a:prstGeom>
          <a:noFill/>
        </p:spPr>
        <p:txBody>
          <a:bodyPr wrap="none" rtlCol="0">
            <a:spAutoFit/>
          </a:bodyPr>
          <a:lstStyle/>
          <a:p>
            <a:r>
              <a:rPr lang="en-US" altLang="zh-CN" sz="2800" dirty="0"/>
              <a:t>1. </a:t>
            </a:r>
            <a:r>
              <a:rPr lang="zh-CN" altLang="en-US" sz="2800" dirty="0"/>
              <a:t>基础：知识图谱</a:t>
            </a:r>
            <a:r>
              <a:rPr lang="en-US" altLang="zh-CN" sz="2800" dirty="0"/>
              <a:t>, parsing, optimizer, Coreference Resolution</a:t>
            </a:r>
          </a:p>
          <a:p>
            <a:r>
              <a:rPr lang="en-US" altLang="zh-CN" sz="2800" dirty="0"/>
              <a:t>2. </a:t>
            </a:r>
            <a:r>
              <a:rPr lang="zh-CN" altLang="en-US" sz="2800" dirty="0"/>
              <a:t>实践：</a:t>
            </a:r>
            <a:r>
              <a:rPr lang="en-US" altLang="zh-CN" sz="2800" dirty="0"/>
              <a:t>attention &amp; seq2seq </a:t>
            </a:r>
            <a:r>
              <a:rPr lang="zh-CN" altLang="en-US" sz="2800" dirty="0"/>
              <a:t>中的项目具体实践应用</a:t>
            </a:r>
            <a:endParaRPr lang="en-US" altLang="zh-CN" sz="2800" dirty="0"/>
          </a:p>
          <a:p>
            <a:endParaRPr lang="en-US" altLang="zh-CN" sz="2800" dirty="0"/>
          </a:p>
        </p:txBody>
      </p:sp>
      <p:sp>
        <p:nvSpPr>
          <p:cNvPr id="6" name="文本框 5">
            <a:extLst>
              <a:ext uri="{FF2B5EF4-FFF2-40B4-BE49-F238E27FC236}">
                <a16:creationId xmlns:a16="http://schemas.microsoft.com/office/drawing/2014/main" id="{9C48A8B9-2434-4532-AF3A-E8C18969B760}"/>
              </a:ext>
            </a:extLst>
          </p:cNvPr>
          <p:cNvSpPr txBox="1"/>
          <p:nvPr/>
        </p:nvSpPr>
        <p:spPr>
          <a:xfrm>
            <a:off x="4477816" y="548997"/>
            <a:ext cx="2967479" cy="923330"/>
          </a:xfrm>
          <a:prstGeom prst="rect">
            <a:avLst/>
          </a:prstGeom>
          <a:noFill/>
        </p:spPr>
        <p:txBody>
          <a:bodyPr wrap="none" rtlCol="0">
            <a:spAutoFit/>
          </a:bodyPr>
          <a:lstStyle/>
          <a:p>
            <a:r>
              <a:rPr lang="zh-CN" altLang="en-US" sz="5400" b="1" dirty="0"/>
              <a:t>下期内容</a:t>
            </a:r>
            <a:endParaRPr lang="en-US" altLang="zh-CN" sz="5400" b="1" dirty="0"/>
          </a:p>
        </p:txBody>
      </p:sp>
    </p:spTree>
    <p:extLst>
      <p:ext uri="{BB962C8B-B14F-4D97-AF65-F5344CB8AC3E}">
        <p14:creationId xmlns:p14="http://schemas.microsoft.com/office/powerpoint/2010/main" val="3562148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9913291" cy="646331"/>
          </a:xfrm>
          <a:prstGeom prst="rect">
            <a:avLst/>
          </a:prstGeom>
          <a:noFill/>
        </p:spPr>
        <p:txBody>
          <a:bodyPr wrap="none" rtlCol="0">
            <a:spAutoFit/>
          </a:bodyPr>
          <a:lstStyle/>
          <a:p>
            <a:r>
              <a:rPr lang="zh-CN" altLang="en-US" sz="3600" dirty="0"/>
              <a:t>使用</a:t>
            </a:r>
            <a:r>
              <a:rPr lang="en-US" altLang="zh-CN" sz="3600" dirty="0"/>
              <a:t>PCA</a:t>
            </a:r>
            <a:r>
              <a:rPr lang="zh-CN" altLang="en-US" sz="3600" dirty="0"/>
              <a:t>对 </a:t>
            </a:r>
            <a:r>
              <a:rPr lang="en-US" altLang="zh-CN" sz="3600" dirty="0"/>
              <a:t>Distributed Representation</a:t>
            </a:r>
            <a:r>
              <a:rPr lang="zh-CN" altLang="en-US" sz="3600" dirty="0"/>
              <a:t>降维：</a:t>
            </a:r>
            <a:endParaRPr lang="en-US" altLang="zh-CN" sz="3600" dirty="0"/>
          </a:p>
        </p:txBody>
      </p:sp>
      <p:pic>
        <p:nvPicPr>
          <p:cNvPr id="3" name="图片 2">
            <a:extLst>
              <a:ext uri="{FF2B5EF4-FFF2-40B4-BE49-F238E27FC236}">
                <a16:creationId xmlns:a16="http://schemas.microsoft.com/office/drawing/2014/main" id="{C7317EFE-2915-4E23-8FAF-717718E03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099" y="1575765"/>
            <a:ext cx="4616234" cy="415362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7" name="文本框 6">
            <a:extLst>
              <a:ext uri="{FF2B5EF4-FFF2-40B4-BE49-F238E27FC236}">
                <a16:creationId xmlns:a16="http://schemas.microsoft.com/office/drawing/2014/main" id="{1EEAD6BC-2D1A-4BF5-BA8D-90DF854A323E}"/>
              </a:ext>
            </a:extLst>
          </p:cNvPr>
          <p:cNvSpPr txBox="1"/>
          <p:nvPr/>
        </p:nvSpPr>
        <p:spPr>
          <a:xfrm>
            <a:off x="852256" y="1751617"/>
            <a:ext cx="5162365" cy="3354765"/>
          </a:xfrm>
          <a:prstGeom prst="rect">
            <a:avLst/>
          </a:prstGeom>
          <a:noFill/>
        </p:spPr>
        <p:txBody>
          <a:bodyPr wrap="square" rtlCol="0">
            <a:spAutoFit/>
          </a:bodyPr>
          <a:lstStyle/>
          <a:p>
            <a:r>
              <a:rPr lang="en-US" altLang="zh-CN" sz="3600" dirty="0"/>
              <a:t>PCA </a:t>
            </a:r>
            <a:r>
              <a:rPr lang="en-US" altLang="zh-CN" dirty="0"/>
              <a:t>Principal Component Analysis</a:t>
            </a:r>
            <a:endParaRPr lang="en-US" altLang="zh-CN" sz="3600" dirty="0"/>
          </a:p>
          <a:p>
            <a:endParaRPr lang="en-US" altLang="zh-CN" sz="3600" dirty="0"/>
          </a:p>
          <a:p>
            <a:r>
              <a:rPr lang="zh-CN" altLang="en-US" sz="2800" dirty="0"/>
              <a:t>步骤就是使用</a:t>
            </a:r>
            <a:r>
              <a:rPr lang="en-US" altLang="zh-CN" sz="2800" dirty="0"/>
              <a:t>SVD</a:t>
            </a:r>
            <a:r>
              <a:rPr lang="zh-CN" altLang="en-US" sz="2800" dirty="0"/>
              <a:t>。</a:t>
            </a:r>
            <a:endParaRPr lang="en-US" altLang="zh-CN" sz="2800" dirty="0"/>
          </a:p>
          <a:p>
            <a:r>
              <a:rPr lang="zh-CN" altLang="en-US" sz="2800" dirty="0"/>
              <a:t>主要目的就是进行降维，保留主要的特征。</a:t>
            </a:r>
            <a:endParaRPr lang="en-US" altLang="zh-CN" sz="2800" dirty="0"/>
          </a:p>
          <a:p>
            <a:r>
              <a:rPr lang="zh-CN" altLang="en-US" sz="2800" dirty="0"/>
              <a:t>这里我们把</a:t>
            </a:r>
            <a:r>
              <a:rPr lang="en-US" altLang="zh-CN" sz="2800" dirty="0"/>
              <a:t>m</a:t>
            </a:r>
            <a:r>
              <a:rPr lang="zh-CN" altLang="en-US" sz="2800" dirty="0"/>
              <a:t>维的词向量降维到</a:t>
            </a:r>
            <a:r>
              <a:rPr lang="en-US" altLang="zh-CN" sz="2800" dirty="0"/>
              <a:t>2</a:t>
            </a:r>
            <a:r>
              <a:rPr lang="zh-CN" altLang="en-US" sz="2800" dirty="0"/>
              <a:t>维，便于可视化。</a:t>
            </a:r>
            <a:endParaRPr lang="en-US" altLang="zh-CN" sz="2800" dirty="0"/>
          </a:p>
        </p:txBody>
      </p:sp>
    </p:spTree>
    <p:extLst>
      <p:ext uri="{BB962C8B-B14F-4D97-AF65-F5344CB8AC3E}">
        <p14:creationId xmlns:p14="http://schemas.microsoft.com/office/powerpoint/2010/main" val="175656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689C59-38D4-4289-BDB3-8DB511A5181D}"/>
              </a:ext>
            </a:extLst>
          </p:cNvPr>
          <p:cNvSpPr txBox="1"/>
          <p:nvPr/>
        </p:nvSpPr>
        <p:spPr>
          <a:xfrm>
            <a:off x="852256" y="319597"/>
            <a:ext cx="7553671" cy="646331"/>
          </a:xfrm>
          <a:prstGeom prst="rect">
            <a:avLst/>
          </a:prstGeom>
          <a:noFill/>
        </p:spPr>
        <p:txBody>
          <a:bodyPr wrap="none" rtlCol="0">
            <a:spAutoFit/>
          </a:bodyPr>
          <a:lstStyle/>
          <a:p>
            <a:r>
              <a:rPr lang="en-US" altLang="zh-CN" sz="3600" dirty="0"/>
              <a:t> Two methods in Word Embedding</a:t>
            </a:r>
          </a:p>
        </p:txBody>
      </p:sp>
      <p:sp>
        <p:nvSpPr>
          <p:cNvPr id="6" name="文本框 5">
            <a:extLst>
              <a:ext uri="{FF2B5EF4-FFF2-40B4-BE49-F238E27FC236}">
                <a16:creationId xmlns:a16="http://schemas.microsoft.com/office/drawing/2014/main" id="{4F390E4C-226D-4CCF-AF5A-A3B85D5835C5}"/>
              </a:ext>
            </a:extLst>
          </p:cNvPr>
          <p:cNvSpPr txBox="1"/>
          <p:nvPr/>
        </p:nvSpPr>
        <p:spPr>
          <a:xfrm>
            <a:off x="1205182" y="2274838"/>
            <a:ext cx="10286790" cy="2308324"/>
          </a:xfrm>
          <a:prstGeom prst="rect">
            <a:avLst/>
          </a:prstGeom>
          <a:noFill/>
        </p:spPr>
        <p:txBody>
          <a:bodyPr wrap="none" rtlCol="0">
            <a:spAutoFit/>
          </a:bodyPr>
          <a:lstStyle/>
          <a:p>
            <a:pPr marL="571500" indent="-571500">
              <a:buFont typeface="Arial" panose="020B0604020202020204" pitchFamily="34" charset="0"/>
              <a:buChar char="•"/>
            </a:pPr>
            <a:r>
              <a:rPr lang="en-US" altLang="zh-CN" sz="3600" dirty="0">
                <a:solidFill>
                  <a:srgbClr val="FFFF00"/>
                </a:solidFill>
              </a:rPr>
              <a:t>word2vec (</a:t>
            </a:r>
            <a:r>
              <a:rPr lang="en-US" altLang="zh-CN" sz="3600" dirty="0" err="1">
                <a:solidFill>
                  <a:srgbClr val="FFFF00"/>
                </a:solidFill>
              </a:rPr>
              <a:t>Mikolov</a:t>
            </a:r>
            <a:r>
              <a:rPr lang="en-US" altLang="zh-CN" sz="3600" dirty="0">
                <a:solidFill>
                  <a:srgbClr val="FFFF00"/>
                </a:solidFill>
              </a:rPr>
              <a:t> et al. 2013)</a:t>
            </a:r>
          </a:p>
          <a:p>
            <a:pPr marL="1028700" lvl="1" indent="-571500">
              <a:buFont typeface="Arial" panose="020B0604020202020204" pitchFamily="34" charset="0"/>
              <a:buChar char="•"/>
            </a:pPr>
            <a:r>
              <a:rPr lang="en-US" altLang="zh-CN" sz="3600" dirty="0"/>
              <a:t>skip-gram: </a:t>
            </a:r>
            <a:r>
              <a:rPr lang="en-US" altLang="zh-CN" sz="2800" dirty="0"/>
              <a:t>predict context words given center word</a:t>
            </a:r>
            <a:endParaRPr lang="en-US" altLang="zh-CN" sz="3600" dirty="0"/>
          </a:p>
          <a:p>
            <a:pPr marL="1028700" lvl="1" indent="-571500">
              <a:buFont typeface="Arial" panose="020B0604020202020204" pitchFamily="34" charset="0"/>
              <a:buChar char="•"/>
            </a:pPr>
            <a:r>
              <a:rPr lang="en-US" altLang="zh-CN" sz="3600" dirty="0"/>
              <a:t>CBOW: </a:t>
            </a:r>
            <a:r>
              <a:rPr lang="en-US" altLang="zh-CN" sz="2800" dirty="0"/>
              <a:t>predict center given context words</a:t>
            </a:r>
            <a:endParaRPr lang="en-US" altLang="zh-CN" sz="3600" dirty="0"/>
          </a:p>
          <a:p>
            <a:pPr marL="571500" indent="-571500">
              <a:buFont typeface="Arial" panose="020B0604020202020204" pitchFamily="34" charset="0"/>
              <a:buChar char="•"/>
            </a:pPr>
            <a:r>
              <a:rPr lang="en-US" altLang="zh-CN" sz="3600" dirty="0"/>
              <a:t>Glove (Pennington et al., 2014)</a:t>
            </a:r>
          </a:p>
        </p:txBody>
      </p:sp>
    </p:spTree>
    <p:extLst>
      <p:ext uri="{BB962C8B-B14F-4D97-AF65-F5344CB8AC3E}">
        <p14:creationId xmlns:p14="http://schemas.microsoft.com/office/powerpoint/2010/main" val="2788363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DF4FBE-0B9C-4A40-A66E-904C0AE51215}"/>
              </a:ext>
            </a:extLst>
          </p:cNvPr>
          <p:cNvPicPr>
            <a:picLocks noChangeAspect="1"/>
          </p:cNvPicPr>
          <p:nvPr/>
        </p:nvPicPr>
        <p:blipFill>
          <a:blip r:embed="rId2"/>
          <a:stretch>
            <a:fillRect/>
          </a:stretch>
        </p:blipFill>
        <p:spPr>
          <a:xfrm>
            <a:off x="55714" y="731857"/>
            <a:ext cx="8033516" cy="5089483"/>
          </a:xfrm>
          <a:prstGeom prst="rect">
            <a:avLst/>
          </a:prstGeom>
        </p:spPr>
      </p:pic>
      <p:sp>
        <p:nvSpPr>
          <p:cNvPr id="3" name="矩形 2">
            <a:extLst>
              <a:ext uri="{FF2B5EF4-FFF2-40B4-BE49-F238E27FC236}">
                <a16:creationId xmlns:a16="http://schemas.microsoft.com/office/drawing/2014/main" id="{F226941B-09F3-43FC-9465-84F3E7839512}"/>
              </a:ext>
            </a:extLst>
          </p:cNvPr>
          <p:cNvSpPr/>
          <p:nvPr/>
        </p:nvSpPr>
        <p:spPr>
          <a:xfrm>
            <a:off x="8229930" y="1727625"/>
            <a:ext cx="2755883" cy="1477328"/>
          </a:xfrm>
          <a:prstGeom prst="rect">
            <a:avLst/>
          </a:prstGeom>
        </p:spPr>
        <p:txBody>
          <a:bodyPr wrap="none">
            <a:spAutoFit/>
          </a:bodyPr>
          <a:lstStyle/>
          <a:p>
            <a:pPr marL="285750" indent="-285750">
              <a:buFont typeface="Arial" panose="020B0604020202020204" pitchFamily="34" charset="0"/>
              <a:buChar char="•"/>
            </a:pPr>
            <a:r>
              <a:rPr lang="en-US" altLang="zh-CN" dirty="0" err="1">
                <a:latin typeface="等线" panose="02010600030101010101" pitchFamily="2" charset="-122"/>
                <a:ea typeface="等线" panose="02010600030101010101" pitchFamily="2" charset="-122"/>
              </a:rPr>
              <a:t>Wt</a:t>
            </a: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Wi =  target word</a:t>
            </a: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Wo = context word</a:t>
            </a: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dirty="0">
                <a:latin typeface="等线" panose="02010600030101010101" pitchFamily="2" charset="-122"/>
                <a:ea typeface="等线" panose="02010600030101010101" pitchFamily="2" charset="-122"/>
              </a:rPr>
              <a:t>Windows size = 2m</a:t>
            </a:r>
          </a:p>
          <a:p>
            <a:endParaRPr lang="en-US" altLang="zh-CN" dirty="0">
              <a:latin typeface="等线" panose="02010600030101010101" pitchFamily="2" charset="-122"/>
              <a:ea typeface="等线" panose="02010600030101010101" pitchFamily="2" charset="-122"/>
            </a:endParaRPr>
          </a:p>
        </p:txBody>
      </p:sp>
      <p:sp>
        <p:nvSpPr>
          <p:cNvPr id="7" name="矩形 6">
            <a:extLst>
              <a:ext uri="{FF2B5EF4-FFF2-40B4-BE49-F238E27FC236}">
                <a16:creationId xmlns:a16="http://schemas.microsoft.com/office/drawing/2014/main" id="{A2DF9A80-AE6A-4BD2-93C7-0F9D178A3C9A}"/>
              </a:ext>
            </a:extLst>
          </p:cNvPr>
          <p:cNvSpPr/>
          <p:nvPr/>
        </p:nvSpPr>
        <p:spPr>
          <a:xfrm>
            <a:off x="8101689" y="4498900"/>
            <a:ext cx="2637260" cy="1200329"/>
          </a:xfrm>
          <a:prstGeom prst="rect">
            <a:avLst/>
          </a:prstGeom>
        </p:spPr>
        <p:txBody>
          <a:bodyPr wrap="none">
            <a:spAutoFit/>
          </a:bodyPr>
          <a:lstStyle/>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这里使用的是</a:t>
            </a:r>
            <a:r>
              <a:rPr lang="en-US" altLang="zh-CN" dirty="0" err="1">
                <a:latin typeface="等线" panose="02010600030101010101" pitchFamily="2" charset="-122"/>
                <a:ea typeface="等线" panose="02010600030101010101" pitchFamily="2" charset="-122"/>
              </a:rPr>
              <a:t>softmax</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接下来细说</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5468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E5AB34-0F6C-45E6-9AC1-7D26FAA0840F}"/>
              </a:ext>
            </a:extLst>
          </p:cNvPr>
          <p:cNvPicPr>
            <a:picLocks noChangeAspect="1"/>
          </p:cNvPicPr>
          <p:nvPr/>
        </p:nvPicPr>
        <p:blipFill>
          <a:blip r:embed="rId2"/>
          <a:stretch>
            <a:fillRect/>
          </a:stretch>
        </p:blipFill>
        <p:spPr>
          <a:xfrm>
            <a:off x="602580" y="681932"/>
            <a:ext cx="9632282" cy="2157520"/>
          </a:xfrm>
          <a:prstGeom prst="rect">
            <a:avLst/>
          </a:prstGeom>
        </p:spPr>
      </p:pic>
      <p:pic>
        <p:nvPicPr>
          <p:cNvPr id="6" name="图片 5">
            <a:extLst>
              <a:ext uri="{FF2B5EF4-FFF2-40B4-BE49-F238E27FC236}">
                <a16:creationId xmlns:a16="http://schemas.microsoft.com/office/drawing/2014/main" id="{FCBE8A9B-E860-49E1-891F-C9F21FE45A9B}"/>
              </a:ext>
            </a:extLst>
          </p:cNvPr>
          <p:cNvPicPr>
            <a:picLocks noChangeAspect="1"/>
          </p:cNvPicPr>
          <p:nvPr/>
        </p:nvPicPr>
        <p:blipFill>
          <a:blip r:embed="rId3"/>
          <a:stretch>
            <a:fillRect/>
          </a:stretch>
        </p:blipFill>
        <p:spPr>
          <a:xfrm>
            <a:off x="175195" y="3585885"/>
            <a:ext cx="5243526" cy="1724381"/>
          </a:xfrm>
          <a:prstGeom prst="rect">
            <a:avLst/>
          </a:prstGeom>
        </p:spPr>
      </p:pic>
      <p:sp>
        <p:nvSpPr>
          <p:cNvPr id="9" name="矩形 8">
            <a:extLst>
              <a:ext uri="{FF2B5EF4-FFF2-40B4-BE49-F238E27FC236}">
                <a16:creationId xmlns:a16="http://schemas.microsoft.com/office/drawing/2014/main" id="{C9A60B34-6444-4FEA-8DF7-96E3E514F98F}"/>
              </a:ext>
            </a:extLst>
          </p:cNvPr>
          <p:cNvSpPr/>
          <p:nvPr/>
        </p:nvSpPr>
        <p:spPr>
          <a:xfrm>
            <a:off x="5412167" y="3216553"/>
            <a:ext cx="3839513" cy="369332"/>
          </a:xfrm>
          <a:prstGeom prst="rect">
            <a:avLst/>
          </a:prstGeom>
        </p:spPr>
        <p:txBody>
          <a:bodyPr wrap="none">
            <a:spAutoFit/>
          </a:bodyPr>
          <a:lstStyle/>
          <a:p>
            <a:r>
              <a:rPr lang="zh-CN" altLang="en-US" dirty="0">
                <a:latin typeface="等线" panose="02010600030101010101" pitchFamily="2" charset="-122"/>
                <a:ea typeface="等线" panose="02010600030101010101" pitchFamily="2" charset="-122"/>
              </a:rPr>
              <a:t>取</a:t>
            </a:r>
            <a:r>
              <a:rPr lang="en-US" altLang="zh-CN" dirty="0">
                <a:latin typeface="等线" panose="02010600030101010101" pitchFamily="2" charset="-122"/>
                <a:ea typeface="等线" panose="02010600030101010101" pitchFamily="2" charset="-122"/>
              </a:rPr>
              <a:t>e</a:t>
            </a:r>
            <a:r>
              <a:rPr lang="zh-CN" altLang="en-US" dirty="0">
                <a:latin typeface="等线" panose="02010600030101010101" pitchFamily="2" charset="-122"/>
                <a:ea typeface="等线" panose="02010600030101010101" pitchFamily="2" charset="-122"/>
              </a:rPr>
              <a:t>的指数是为了把数字限制在</a:t>
            </a:r>
            <a:r>
              <a:rPr lang="en-US" altLang="zh-CN" dirty="0">
                <a:latin typeface="等线" panose="02010600030101010101" pitchFamily="2" charset="-122"/>
                <a:ea typeface="等线" panose="02010600030101010101" pitchFamily="2" charset="-122"/>
              </a:rPr>
              <a:t>(0, </a:t>
            </a:r>
            <a:r>
              <a:rPr lang="zh-CN" altLang="en-US" dirty="0"/>
              <a:t>∞</a:t>
            </a:r>
            <a:r>
              <a:rPr lang="en-US" altLang="zh-CN" dirty="0">
                <a:latin typeface="等线" panose="02010600030101010101" pitchFamily="2" charset="-122"/>
                <a:ea typeface="等线" panose="02010600030101010101" pitchFamily="2" charset="-122"/>
              </a:rPr>
              <a:t>)</a:t>
            </a:r>
          </a:p>
        </p:txBody>
      </p:sp>
      <p:sp>
        <p:nvSpPr>
          <p:cNvPr id="10" name="矩形 9">
            <a:extLst>
              <a:ext uri="{FF2B5EF4-FFF2-40B4-BE49-F238E27FC236}">
                <a16:creationId xmlns:a16="http://schemas.microsoft.com/office/drawing/2014/main" id="{10688FEC-75DC-4F20-A36E-009C9813B08A}"/>
              </a:ext>
            </a:extLst>
          </p:cNvPr>
          <p:cNvSpPr/>
          <p:nvPr/>
        </p:nvSpPr>
        <p:spPr>
          <a:xfrm>
            <a:off x="5412167" y="4021291"/>
            <a:ext cx="5665333" cy="369332"/>
          </a:xfrm>
          <a:prstGeom prst="rect">
            <a:avLst/>
          </a:prstGeom>
        </p:spPr>
        <p:txBody>
          <a:bodyPr wrap="none">
            <a:spAutoFit/>
          </a:bodyPr>
          <a:lstStyle/>
          <a:p>
            <a:r>
              <a:rPr lang="zh-CN" altLang="en-US" dirty="0">
                <a:latin typeface="等线" panose="02010600030101010101" pitchFamily="2" charset="-122"/>
                <a:ea typeface="等线" panose="02010600030101010101" pitchFamily="2" charset="-122"/>
              </a:rPr>
              <a:t>这里就相当于矩阵叉乘，来比较</a:t>
            </a:r>
            <a:r>
              <a:rPr lang="en-US" altLang="zh-CN" dirty="0">
                <a:latin typeface="等线" panose="02010600030101010101" pitchFamily="2" charset="-122"/>
                <a:ea typeface="等线" panose="02010600030101010101" pitchFamily="2" charset="-122"/>
              </a:rPr>
              <a:t>target </a:t>
            </a:r>
            <a:r>
              <a:rPr lang="zh-CN" altLang="en-US" dirty="0">
                <a:latin typeface="等线" panose="02010600030101010101" pitchFamily="2" charset="-122"/>
                <a:ea typeface="等线" panose="02010600030101010101" pitchFamily="2" charset="-122"/>
              </a:rPr>
              <a:t>和 </a:t>
            </a:r>
            <a:r>
              <a:rPr lang="en-US" altLang="zh-CN" dirty="0">
                <a:latin typeface="等线" panose="02010600030101010101" pitchFamily="2" charset="-122"/>
                <a:ea typeface="等线" panose="02010600030101010101" pitchFamily="2" charset="-122"/>
              </a:rPr>
              <a:t>context word</a:t>
            </a:r>
          </a:p>
        </p:txBody>
      </p:sp>
      <p:sp>
        <p:nvSpPr>
          <p:cNvPr id="11" name="矩形 10">
            <a:extLst>
              <a:ext uri="{FF2B5EF4-FFF2-40B4-BE49-F238E27FC236}">
                <a16:creationId xmlns:a16="http://schemas.microsoft.com/office/drawing/2014/main" id="{D3C7E8C9-B81B-4DE8-BC4F-ED6CDF98E754}"/>
              </a:ext>
            </a:extLst>
          </p:cNvPr>
          <p:cNvSpPr/>
          <p:nvPr/>
        </p:nvSpPr>
        <p:spPr>
          <a:xfrm>
            <a:off x="5412167" y="4907982"/>
            <a:ext cx="2262158" cy="369332"/>
          </a:xfrm>
          <a:prstGeom prst="rect">
            <a:avLst/>
          </a:prstGeom>
        </p:spPr>
        <p:txBody>
          <a:bodyPr wrap="none">
            <a:spAutoFit/>
          </a:bodyPr>
          <a:lstStyle/>
          <a:p>
            <a:r>
              <a:rPr lang="zh-CN" altLang="en-US" dirty="0">
                <a:latin typeface="等线" panose="02010600030101010101" pitchFamily="2" charset="-122"/>
                <a:ea typeface="等线" panose="02010600030101010101" pitchFamily="2" charset="-122"/>
              </a:rPr>
              <a:t>正则化整个输入词库</a:t>
            </a:r>
            <a:endParaRPr lang="en-US" altLang="zh-CN" dirty="0">
              <a:latin typeface="等线" panose="02010600030101010101" pitchFamily="2" charset="-122"/>
              <a:ea typeface="等线" panose="02010600030101010101" pitchFamily="2" charset="-122"/>
            </a:endParaRPr>
          </a:p>
        </p:txBody>
      </p:sp>
      <p:cxnSp>
        <p:nvCxnSpPr>
          <p:cNvPr id="13" name="直接箭头连接符 12">
            <a:extLst>
              <a:ext uri="{FF2B5EF4-FFF2-40B4-BE49-F238E27FC236}">
                <a16:creationId xmlns:a16="http://schemas.microsoft.com/office/drawing/2014/main" id="{0EB517DD-5E6D-4816-8EE8-CCA2CC88AA86}"/>
              </a:ext>
            </a:extLst>
          </p:cNvPr>
          <p:cNvCxnSpPr/>
          <p:nvPr/>
        </p:nvCxnSpPr>
        <p:spPr>
          <a:xfrm flipV="1">
            <a:off x="2951747" y="3401219"/>
            <a:ext cx="2277979" cy="804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6026000-92FF-4B40-80A7-5E96CC2ABBCD}"/>
              </a:ext>
            </a:extLst>
          </p:cNvPr>
          <p:cNvCxnSpPr>
            <a:cxnSpLocks/>
            <a:endCxn id="10" idx="1"/>
          </p:cNvCxnSpPr>
          <p:nvPr/>
        </p:nvCxnSpPr>
        <p:spPr>
          <a:xfrm flipV="1">
            <a:off x="4355932" y="4205957"/>
            <a:ext cx="1056235" cy="4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E2CE802-C440-42EB-A685-D036F0DEA34E}"/>
              </a:ext>
            </a:extLst>
          </p:cNvPr>
          <p:cNvCxnSpPr>
            <a:cxnSpLocks/>
          </p:cNvCxnSpPr>
          <p:nvPr/>
        </p:nvCxnSpPr>
        <p:spPr>
          <a:xfrm>
            <a:off x="3946358" y="5012797"/>
            <a:ext cx="1454622" cy="79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5192FE87-427D-433F-A081-6C98B0D24636}"/>
              </a:ext>
            </a:extLst>
          </p:cNvPr>
          <p:cNvSpPr/>
          <p:nvPr/>
        </p:nvSpPr>
        <p:spPr>
          <a:xfrm>
            <a:off x="789663" y="5394979"/>
            <a:ext cx="9563837" cy="1323439"/>
          </a:xfrm>
          <a:prstGeom prst="rect">
            <a:avLst/>
          </a:prstGeom>
        </p:spPr>
        <p:txBody>
          <a:bodyPr wrap="none">
            <a:spAutoFit/>
          </a:bodyPr>
          <a:lstStyle/>
          <a:p>
            <a:r>
              <a:rPr lang="zh-CN" altLang="en-US" sz="2000" dirty="0">
                <a:latin typeface="等线" panose="02010600030101010101" pitchFamily="2" charset="-122"/>
                <a:ea typeface="等线" panose="02010600030101010101" pitchFamily="2" charset="-122"/>
              </a:rPr>
              <a:t>为什么使用</a:t>
            </a:r>
            <a:r>
              <a:rPr lang="en-US" altLang="zh-CN" sz="2000" dirty="0" err="1">
                <a:latin typeface="等线" panose="02010600030101010101" pitchFamily="2" charset="-122"/>
                <a:ea typeface="等线" panose="02010600030101010101" pitchFamily="2" charset="-122"/>
              </a:rPr>
              <a:t>softmax</a:t>
            </a:r>
            <a:r>
              <a:rPr lang="en-US" altLang="zh-CN" sz="2000" dirty="0">
                <a:latin typeface="等线" panose="02010600030101010101" pitchFamily="2" charset="-122"/>
                <a:ea typeface="等线" panose="02010600030101010101" pitchFamily="2" charset="-122"/>
              </a:rPr>
              <a:t>?</a:t>
            </a:r>
          </a:p>
          <a:p>
            <a:r>
              <a:rPr lang="en-US" altLang="zh-CN" sz="2000" dirty="0">
                <a:latin typeface="等线" panose="02010600030101010101" pitchFamily="2" charset="-122"/>
                <a:ea typeface="等线" panose="02010600030101010101" pitchFamily="2" charset="-122"/>
              </a:rPr>
              <a:t>0.  </a:t>
            </a:r>
            <a:r>
              <a:rPr lang="zh-CN" altLang="en-US" sz="2000" dirty="0">
                <a:latin typeface="等线" panose="02010600030101010101" pitchFamily="2" charset="-122"/>
                <a:ea typeface="等线" panose="02010600030101010101" pitchFamily="2" charset="-122"/>
              </a:rPr>
              <a:t>当计算梯度下降时，如果输入词的数量很大，那么计算量巨大，需要用这个缩减</a:t>
            </a:r>
            <a:endParaRPr lang="en-US" altLang="zh-CN" sz="2000" dirty="0">
              <a:latin typeface="等线" panose="02010600030101010101" pitchFamily="2" charset="-122"/>
              <a:ea typeface="等线" panose="02010600030101010101" pitchFamily="2" charset="-122"/>
            </a:endParaRPr>
          </a:p>
          <a:p>
            <a:pPr marL="342900" indent="-342900">
              <a:buAutoNum type="arabicPeriod"/>
            </a:pPr>
            <a:r>
              <a:rPr lang="en-US" altLang="zh-CN" sz="2000" dirty="0">
                <a:latin typeface="等线" panose="02010600030101010101" pitchFamily="2" charset="-122"/>
                <a:ea typeface="等线" panose="02010600030101010101" pitchFamily="2" charset="-122"/>
              </a:rPr>
              <a:t>Max:</a:t>
            </a:r>
            <a:r>
              <a:rPr lang="zh-CN" altLang="en-US" sz="2000" dirty="0">
                <a:latin typeface="等线" panose="02010600030101010101" pitchFamily="2" charset="-122"/>
                <a:ea typeface="等线" panose="02010600030101010101" pitchFamily="2" charset="-122"/>
              </a:rPr>
              <a:t>可以让括号内的值</a:t>
            </a:r>
            <a:r>
              <a:rPr lang="en-US" altLang="zh-CN" sz="2000" dirty="0">
                <a:latin typeface="等线" panose="02010600030101010101" pitchFamily="2" charset="-122"/>
                <a:ea typeface="等线" panose="02010600030101010101" pitchFamily="2" charset="-122"/>
              </a:rPr>
              <a:t>x</a:t>
            </a:r>
            <a:r>
              <a:rPr lang="zh-CN" altLang="en-US" sz="2000" dirty="0">
                <a:latin typeface="等线" panose="02010600030101010101" pitchFamily="2" charset="-122"/>
                <a:ea typeface="等线" panose="02010600030101010101" pitchFamily="2" charset="-122"/>
              </a:rPr>
              <a:t>中，最大的值更大。凸显特征</a:t>
            </a:r>
            <a:endParaRPr lang="en-US" altLang="zh-CN" sz="2000" dirty="0">
              <a:latin typeface="等线" panose="02010600030101010101" pitchFamily="2" charset="-122"/>
              <a:ea typeface="等线" panose="02010600030101010101" pitchFamily="2" charset="-122"/>
            </a:endParaRPr>
          </a:p>
          <a:p>
            <a:pPr marL="342900" indent="-342900">
              <a:buAutoNum type="arabicPeriod"/>
            </a:pPr>
            <a:r>
              <a:rPr lang="en-US" altLang="zh-CN" sz="2000" dirty="0">
                <a:latin typeface="等线" panose="02010600030101010101" pitchFamily="2" charset="-122"/>
                <a:ea typeface="等线" panose="02010600030101010101" pitchFamily="2" charset="-122"/>
              </a:rPr>
              <a:t>Soft:</a:t>
            </a:r>
            <a:r>
              <a:rPr lang="zh-CN" altLang="en-US" sz="2000" dirty="0">
                <a:latin typeface="等线" panose="02010600030101010101" pitchFamily="2" charset="-122"/>
                <a:ea typeface="等线" panose="02010600030101010101" pitchFamily="2" charset="-122"/>
              </a:rPr>
              <a:t>可以让括号内的值</a:t>
            </a:r>
            <a:r>
              <a:rPr lang="en-US" altLang="zh-CN" sz="2000" dirty="0">
                <a:latin typeface="等线" panose="02010600030101010101" pitchFamily="2" charset="-122"/>
                <a:ea typeface="等线" panose="02010600030101010101" pitchFamily="2" charset="-122"/>
              </a:rPr>
              <a:t>x</a:t>
            </a:r>
            <a:r>
              <a:rPr lang="zh-CN" altLang="en-US" sz="2000" dirty="0">
                <a:latin typeface="等线" panose="02010600030101010101" pitchFamily="2" charset="-122"/>
                <a:ea typeface="等线" panose="02010600030101010101" pitchFamily="2" charset="-122"/>
              </a:rPr>
              <a:t>中，稍微小一点的值变大，防止遗漏</a:t>
            </a:r>
            <a:endParaRPr lang="en-US" altLang="zh-CN"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985917987"/>
      </p:ext>
    </p:extLst>
  </p:cSld>
  <p:clrMapOvr>
    <a:masterClrMapping/>
  </p:clrMapOvr>
</p:sld>
</file>

<file path=ppt/theme/theme1.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TM03457515[[fn=风景]]</Template>
  <TotalTime>1002</TotalTime>
  <Words>3104</Words>
  <Application>Microsoft Office PowerPoint</Application>
  <PresentationFormat>宽屏</PresentationFormat>
  <Paragraphs>234</Paragraphs>
  <Slides>57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57</vt:i4>
      </vt:variant>
    </vt:vector>
  </HeadingPairs>
  <TitlesOfParts>
    <vt:vector size="65" baseType="lpstr">
      <vt:lpstr>-apple-system</vt:lpstr>
      <vt:lpstr>等线</vt:lpstr>
      <vt:lpstr>微软雅黑</vt:lpstr>
      <vt:lpstr>微软雅黑</vt:lpstr>
      <vt:lpstr>Arial</vt:lpstr>
      <vt:lpstr>Century Schoolbook</vt:lpstr>
      <vt:lpstr>Wingdings 2</vt:lpstr>
      <vt:lpstr>风景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32</cp:revision>
  <dcterms:created xsi:type="dcterms:W3CDTF">2020-04-18T18:38:05Z</dcterms:created>
  <dcterms:modified xsi:type="dcterms:W3CDTF">2020-04-19T11:21:02Z</dcterms:modified>
</cp:coreProperties>
</file>